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Uredite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C74B8-21CE-4395-9422-112DF507CC8B}" type="datetimeFigureOut">
              <a:rPr lang="hr-HR" smtClean="0"/>
              <a:t>29.3.2020.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F394-CE96-4D7C-9DDC-E867E6BFC8E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187128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 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C74B8-21CE-4395-9422-112DF507CC8B}" type="datetimeFigureOut">
              <a:rPr lang="hr-HR" smtClean="0"/>
              <a:t>29.3.2020.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F394-CE96-4D7C-9DDC-E867E6BFC8E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972304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C74B8-21CE-4395-9422-112DF507CC8B}" type="datetimeFigureOut">
              <a:rPr lang="hr-HR" smtClean="0"/>
              <a:t>29.3.2020.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F394-CE96-4D7C-9DDC-E867E6BFC8EE}" type="slidenum">
              <a:rPr lang="hr-HR" smtClean="0"/>
              <a:t>‹#›</a:t>
            </a:fld>
            <a:endParaRPr lang="hr-HR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20214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C74B8-21CE-4395-9422-112DF507CC8B}" type="datetimeFigureOut">
              <a:rPr lang="hr-HR" smtClean="0"/>
              <a:t>29.3.2020.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F394-CE96-4D7C-9DDC-E867E6BFC8E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344469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 cita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C74B8-21CE-4395-9422-112DF507CC8B}" type="datetimeFigureOut">
              <a:rPr lang="hr-HR" smtClean="0"/>
              <a:t>29.3.2020.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F394-CE96-4D7C-9DDC-E867E6BFC8EE}" type="slidenum">
              <a:rPr lang="hr-HR" smtClean="0"/>
              <a:t>‹#›</a:t>
            </a:fld>
            <a:endParaRPr lang="hr-H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9525484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ili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C74B8-21CE-4395-9422-112DF507CC8B}" type="datetimeFigureOut">
              <a:rPr lang="hr-HR" smtClean="0"/>
              <a:t>29.3.2020.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F394-CE96-4D7C-9DDC-E867E6BFC8E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4915558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C74B8-21CE-4395-9422-112DF507CC8B}" type="datetimeFigureOut">
              <a:rPr lang="hr-HR" smtClean="0"/>
              <a:t>29.3.2020.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F394-CE96-4D7C-9DDC-E867E6BFC8E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2112922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C74B8-21CE-4395-9422-112DF507CC8B}" type="datetimeFigureOut">
              <a:rPr lang="hr-HR" smtClean="0"/>
              <a:t>29.3.2020.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F394-CE96-4D7C-9DDC-E867E6BFC8E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796149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C74B8-21CE-4395-9422-112DF507CC8B}" type="datetimeFigureOut">
              <a:rPr lang="hr-HR" smtClean="0"/>
              <a:t>29.3.2020.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F394-CE96-4D7C-9DDC-E867E6BFC8E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750806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C74B8-21CE-4395-9422-112DF507CC8B}" type="datetimeFigureOut">
              <a:rPr lang="hr-HR" smtClean="0"/>
              <a:t>29.3.2020.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F394-CE96-4D7C-9DDC-E867E6BFC8E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185226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C74B8-21CE-4395-9422-112DF507CC8B}" type="datetimeFigureOut">
              <a:rPr lang="hr-HR" smtClean="0"/>
              <a:t>29.3.2020.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F394-CE96-4D7C-9DDC-E867E6BFC8E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615382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C74B8-21CE-4395-9422-112DF507CC8B}" type="datetimeFigureOut">
              <a:rPr lang="hr-HR" smtClean="0"/>
              <a:t>29.3.2020.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F394-CE96-4D7C-9DDC-E867E6BFC8E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618168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C74B8-21CE-4395-9422-112DF507CC8B}" type="datetimeFigureOut">
              <a:rPr lang="hr-HR" smtClean="0"/>
              <a:t>29.3.2020.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F394-CE96-4D7C-9DDC-E867E6BFC8E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382819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C74B8-21CE-4395-9422-112DF507CC8B}" type="datetimeFigureOut">
              <a:rPr lang="hr-HR" smtClean="0"/>
              <a:t>29.3.2020.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F394-CE96-4D7C-9DDC-E867E6BFC8E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043916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C74B8-21CE-4395-9422-112DF507CC8B}" type="datetimeFigureOut">
              <a:rPr lang="hr-HR" smtClean="0"/>
              <a:t>29.3.2020.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F394-CE96-4D7C-9DDC-E867E6BFC8E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440779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C74B8-21CE-4395-9422-112DF507CC8B}" type="datetimeFigureOut">
              <a:rPr lang="hr-HR" smtClean="0"/>
              <a:t>29.3.2020.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F394-CE96-4D7C-9DDC-E867E6BFC8E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983131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0C74B8-21CE-4395-9422-112DF507CC8B}" type="datetimeFigureOut">
              <a:rPr lang="hr-HR" smtClean="0"/>
              <a:t>29.3.2020.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C06CF394-CE96-4D7C-9DDC-E867E6BFC8E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898225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search.creativecommons.org/" TargetMode="External"/><Relationship Id="rId2" Type="http://schemas.openxmlformats.org/officeDocument/2006/relationships/hyperlink" Target="https://support.google.com/websearch/answer/29508?hl=hr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pravopis.hr/" TargetMode="External"/><Relationship Id="rId2" Type="http://schemas.openxmlformats.org/officeDocument/2006/relationships/hyperlink" Target="https://pilot.e-skole.hr/wp-content/uploads/2018/03/Prirucnik_Citiranje-u-digitalnom-okruzenju-1.pdf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zakon.hr/z/106/Zakon-o-autorskom-pravu-i-srodnim-pravima?fbclid=IwAR1O_NXLZ0dKDbvbSx4VUMGBl9K8I6AlZnKemBglGwDCxsKWCPl8XjO-cuA" TargetMode="External"/><Relationship Id="rId4" Type="http://schemas.openxmlformats.org/officeDocument/2006/relationships/hyperlink" Target="https://pilot.e-skole.hr/wp-content/uploads/2016/12/Priru%C4%8Dnik_Intelektualno-vlasni%C5%A1tvo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sz="5300" b="1" dirty="0" smtClean="0"/>
              <a:t/>
            </a:r>
            <a:br>
              <a:rPr lang="hr-HR" sz="5300" b="1" dirty="0" smtClean="0"/>
            </a:br>
            <a:r>
              <a:rPr lang="hr-HR" sz="5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AUTORSKA PRAVA I </a:t>
            </a:r>
            <a:r>
              <a:rPr lang="hr-HR" sz="5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r-HR" sz="5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HR" sz="5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KORIŠTENJE AUTORSKIH DJELA U UČENJU NA DALJINU</a:t>
            </a:r>
            <a:r>
              <a:rPr lang="hr-HR" sz="5300" dirty="0" smtClean="0"/>
              <a:t/>
            </a:r>
            <a:br>
              <a:rPr lang="hr-HR" sz="5300" dirty="0" smtClean="0"/>
            </a:b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8240036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Zašto su nam autorska prava važna?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hr-H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hr-H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ato </a:t>
            </a:r>
            <a:r>
              <a:rPr lang="hr-H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što su zaštićena </a:t>
            </a:r>
            <a:r>
              <a:rPr lang="hr-H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Zakonom o autorskom i srodnim pravima</a:t>
            </a:r>
            <a:r>
              <a:rPr lang="hr-H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 </a:t>
            </a:r>
            <a:r>
              <a:rPr lang="hr-H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Kaznenim zakonom</a:t>
            </a:r>
            <a:r>
              <a:rPr lang="hr-H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što znači da njihova povreda predviđa i sankcije. 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714566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Autorsko pravo i njegova ograničenja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hr-H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zervirano mjesto sadržaja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Hrvatski </a:t>
            </a:r>
            <a:r>
              <a:rPr lang="hr-H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Zakon o autorskom pravu ne prepoznaje specifičnosti i nove okolnosti nastale uvođenjem e-učenja u obrazovni </a:t>
            </a:r>
            <a:r>
              <a:rPr lang="hr-H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sustav.</a:t>
            </a:r>
          </a:p>
          <a:p>
            <a:r>
              <a:rPr lang="hr-H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lang="hr-H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znači da ograničenja autorskog prava koja su nam dozvoljena Zakonom (čl. 80., 84., 85., 88. i 90.), a odnose se na potrebe klasične nastave NE VRIJEDE U DIGITALNOM OKRUŽENJU ako nisu stvoreni uvjeti da se djelo ZAŠTITI OD DALJNJEG UMNOŽAVANJA I DIJELJENJA!</a:t>
            </a:r>
          </a:p>
          <a:p>
            <a:endParaRPr lang="hr-HR" sz="2400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4646465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Smjernice za korištenje autorskih djela u učenju na daljinu</a:t>
            </a:r>
            <a:b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hr-H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AUTORSKA DJELA:</a:t>
            </a:r>
          </a:p>
          <a:p>
            <a:pPr lvl="1"/>
            <a:r>
              <a:rPr lang="hr-H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jezična </a:t>
            </a:r>
            <a:r>
              <a:rPr lang="hr-H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djela (knjige, udžbenici)</a:t>
            </a:r>
          </a:p>
          <a:p>
            <a:pPr lvl="1"/>
            <a:r>
              <a:rPr lang="hr-H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glazbena </a:t>
            </a:r>
            <a:r>
              <a:rPr lang="hr-H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djela</a:t>
            </a:r>
          </a:p>
          <a:p>
            <a:pPr lvl="1"/>
            <a:r>
              <a:rPr lang="hr-H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fotografije</a:t>
            </a:r>
            <a:endParaRPr lang="hr-H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hr-H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audiovizualna </a:t>
            </a:r>
            <a:r>
              <a:rPr lang="hr-H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djela (filmovi)</a:t>
            </a:r>
          </a:p>
          <a:p>
            <a:pPr lvl="1"/>
            <a:r>
              <a:rPr lang="hr-H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slike</a:t>
            </a:r>
            <a:r>
              <a:rPr lang="hr-H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dijagrami, lekcije, gotovi nastavni sadržaji</a:t>
            </a:r>
          </a:p>
          <a:p>
            <a:endParaRPr lang="hr-H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16950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zervirano mjesto sadržaja 4"/>
          <p:cNvSpPr>
            <a:spLocks noGrp="1"/>
          </p:cNvSpPr>
          <p:nvPr>
            <p:ph idx="1"/>
          </p:nvPr>
        </p:nvSpPr>
        <p:spPr>
          <a:xfrm>
            <a:off x="572568" y="615297"/>
            <a:ext cx="8701434" cy="5426065"/>
          </a:xfrm>
        </p:spPr>
        <p:txBody>
          <a:bodyPr/>
          <a:lstStyle/>
          <a:p>
            <a:r>
              <a:rPr lang="hr-HR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Kada u svojim nastavnim materijalima učitelj koristi tuđa autorska djela poput ulomaka iz knjiga, radova iz knjiga i časopisa, slika, skica, animacija, grafikona i sl. obavezan je </a:t>
            </a:r>
            <a:r>
              <a:rPr lang="hr-HR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NAVESTI AUTORA DJELA I IZVOR.</a:t>
            </a:r>
          </a:p>
          <a:p>
            <a:r>
              <a:rPr lang="hr-HR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Paziti da taj sadržaj (dio autorskog rada) koji se dijeli učenicima ili uključuje u svoj digitalni nastavni sadržaj bude u </a:t>
            </a:r>
            <a:r>
              <a:rPr lang="hr-HR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OPSEGU OPRAVDANOM ZA OBRAZOVNU SVRHU </a:t>
            </a:r>
            <a:r>
              <a:rPr lang="hr-HR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ne smije biti u obimu koji bi predstavljao zamjenu za kupnju!</a:t>
            </a:r>
          </a:p>
          <a:p>
            <a:r>
              <a:rPr lang="hr-HR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Paziti da materijali/nastavni sadržaji koji uključuju tuđa autorska djela </a:t>
            </a:r>
            <a:r>
              <a:rPr lang="hr-HR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BUDU ZAŠTIĆENI OD UMNOŽAVANJA I MIJENJANJA!</a:t>
            </a:r>
          </a:p>
          <a:p>
            <a:r>
              <a:rPr lang="hr-HR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Trebalo bi osigurati da pristup tim sadržajima imaju </a:t>
            </a:r>
            <a:r>
              <a:rPr lang="hr-HR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ISKLJUČIVO </a:t>
            </a:r>
            <a:r>
              <a:rPr lang="hr-HR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UČENICI KOJIMA JE UČITELJ TO NAMIJENIO </a:t>
            </a:r>
            <a:r>
              <a:rPr lang="hr-HR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javno dostupni mogu biti samo oni sadržaji koji koriste autorska djela iz otvorenog </a:t>
            </a:r>
            <a:r>
              <a:rPr lang="hr-HR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pristupa i </a:t>
            </a:r>
            <a:r>
              <a:rPr lang="hr-HR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ovisno o tome kakve uvjete korištenja imaju ta </a:t>
            </a:r>
            <a:r>
              <a:rPr lang="hr-HR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djela</a:t>
            </a:r>
          </a:p>
          <a:p>
            <a:r>
              <a:rPr lang="hr-HR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Digitalni nastavni materijal (DNM) koji izradi učitelj i sam je autorski rad te bi bilo poželjno da i sam </a:t>
            </a:r>
            <a:r>
              <a:rPr lang="hr-HR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SADRŽAVA </a:t>
            </a:r>
            <a:r>
              <a:rPr lang="hr-HR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OBAVIJEST O AUTORSKOM PRAVU</a:t>
            </a:r>
            <a:r>
              <a:rPr lang="hr-HR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</a:p>
          <a:p>
            <a:endParaRPr lang="hr-HR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7921277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UZ SVE NAVEDENO POTREBNO JE UVIJEK IMATI NA UMU:</a:t>
            </a:r>
            <a:b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hr-H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ako je neko djelo (slika, e-knjiga, glazba) u javnoj domeni, ne znači da se može slobodno koristiti mijenjati i prilagođavati! </a:t>
            </a:r>
            <a:r>
              <a:rPr lang="hr-H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UVIJEK TREBA PROVJERITI UVJETE KORIŠTENJA</a:t>
            </a:r>
            <a:r>
              <a:rPr lang="hr-H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</a:p>
          <a:p>
            <a:r>
              <a:rPr lang="hr-H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Kod pretraživanja i preuzimanja slika putem Google tražilice mogu se zadati </a:t>
            </a:r>
            <a:r>
              <a:rPr lang="hr-HR" sz="24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kriteriji pretraživanja slika </a:t>
            </a:r>
            <a:endParaRPr lang="hr-H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r-H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Pristup stranicama koje sadrže besplatne slike moguć je s </a:t>
            </a:r>
            <a:r>
              <a:rPr lang="hr-HR" sz="24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Creative </a:t>
            </a:r>
            <a:r>
              <a:rPr lang="hr-H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Commons</a:t>
            </a:r>
            <a:r>
              <a:rPr lang="hr-HR" sz="24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 mrežne stranice</a:t>
            </a:r>
            <a:endParaRPr lang="hr-H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r-H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Povezivanje na piratske sadržaje također se smatra povredom autorskog prava!</a:t>
            </a:r>
            <a:endParaRPr lang="hr-H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58985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Literatura</a:t>
            </a:r>
            <a:endParaRPr lang="hr-H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677334" y="1930401"/>
            <a:ext cx="8596668" cy="4110962"/>
          </a:xfrm>
        </p:spPr>
        <p:txBody>
          <a:bodyPr>
            <a:normAutofit/>
          </a:bodyPr>
          <a:lstStyle/>
          <a:p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Hebrang Grgić, Ivana; </a:t>
            </a:r>
            <a:r>
              <a:rPr lang="hr-H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Ivanjko</a:t>
            </a: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Tomislav; </a:t>
            </a:r>
            <a:r>
              <a:rPr lang="hr-H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Melinščak</a:t>
            </a: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Zlodi, Iva. </a:t>
            </a: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Citiranje </a:t>
            </a:r>
            <a:r>
              <a:rPr lang="hr-H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 digitalnom okruženje: priručnik. Zagreb: Hrvatska akademska i istraživačka mreža – CARNET, 2018. URL: </a:t>
            </a: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</a:t>
            </a:r>
            <a:r>
              <a:rPr lang="hr-HR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pilot.e-skole.hr/wp-content/uploads/2018/03/Prirucnik_Citiranje-u-digitalnom-okruzenju-1.pdf</a:t>
            </a:r>
            <a:endParaRPr lang="hr-H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r-H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Hrvatski pravopis. URL: </a:t>
            </a: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http://pravopis.hr</a:t>
            </a:r>
            <a:r>
              <a:rPr lang="hr-HR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/</a:t>
            </a:r>
            <a:endParaRPr lang="hr-H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r-H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Jandrić, Petar. Intelektualno vlasništvo na Internetu: priručnik. Zagreb: </a:t>
            </a: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Hrvatska akademska i istraživačka mreža – </a:t>
            </a:r>
            <a:r>
              <a:rPr lang="hr-H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CARNET, 2017. URL: </a:t>
            </a: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https://</a:t>
            </a:r>
            <a:r>
              <a:rPr lang="hr-HR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pilot.e-skole.hr/wp-content/uploads/2016/12/Priru%C4%8Dnik_Intelektualno-vlasni%C5%A1tvo.pdf</a:t>
            </a:r>
            <a:endParaRPr lang="hr-H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r-H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Zakon o autorskim pravima. URL: </a:t>
            </a: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https://</a:t>
            </a:r>
            <a:r>
              <a:rPr lang="hr-HR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www.zakon.hr/z/106/Zakon-o-autorskom-pravu-i-srodnim-pravima?fbclid=IwAR1O_NXLZ0dKDbvbSx4VUMGBl9K8I6AlZnKemBglGwDCxsKWCPl8XjO-cuA</a:t>
            </a:r>
            <a:endParaRPr lang="hr-H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hr-H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hr-HR" dirty="0" smtClean="0"/>
          </a:p>
          <a:p>
            <a:endParaRPr lang="hr-HR" dirty="0" smtClean="0"/>
          </a:p>
        </p:txBody>
      </p:sp>
    </p:spTree>
    <p:extLst>
      <p:ext uri="{BB962C8B-B14F-4D97-AF65-F5344CB8AC3E}">
        <p14:creationId xmlns:p14="http://schemas.microsoft.com/office/powerpoint/2010/main" val="4245912052"/>
      </p:ext>
    </p:extLst>
  </p:cSld>
  <p:clrMapOvr>
    <a:masterClrMapping/>
  </p:clrMapOvr>
</p:sld>
</file>

<file path=ppt/theme/theme1.xml><?xml version="1.0" encoding="utf-8"?>
<a:theme xmlns:a="http://schemas.openxmlformats.org/drawingml/2006/main" name="Faseta">
  <a:themeElements>
    <a:clrScheme name="Fas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s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s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73</TotalTime>
  <Words>308</Words>
  <Application>Microsoft Office PowerPoint</Application>
  <PresentationFormat>Widescreen</PresentationFormat>
  <Paragraphs>29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Times New Roman</vt:lpstr>
      <vt:lpstr>Trebuchet MS</vt:lpstr>
      <vt:lpstr>Wingdings 3</vt:lpstr>
      <vt:lpstr>Faseta</vt:lpstr>
      <vt:lpstr> AUTORSKA PRAVA I  KORIŠTENJE AUTORSKIH DJELA U UČENJU NA DALJINU </vt:lpstr>
      <vt:lpstr>Zašto su nam autorska prava važna? </vt:lpstr>
      <vt:lpstr>Autorsko pravo i njegova ograničenja </vt:lpstr>
      <vt:lpstr>Smjernice za korištenje autorskih djela u učenju na daljinu </vt:lpstr>
      <vt:lpstr>PowerPoint Presentation</vt:lpstr>
      <vt:lpstr>UZ SVE NAVEDENO POTREBNO JE UVIJEK IMATI NA UMU: </vt:lpstr>
      <vt:lpstr>Literatura</vt:lpstr>
    </vt:vector>
  </TitlesOfParts>
  <Company>MZO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AUTORSKA PRAVA I  KORIŠTENJE AUTORSKIH DJELA U UČENJU NA DALJINU</dc:title>
  <dc:creator>Korisnik</dc:creator>
  <cp:lastModifiedBy>Skola</cp:lastModifiedBy>
  <cp:revision>9</cp:revision>
  <dcterms:created xsi:type="dcterms:W3CDTF">2020-03-27T10:09:31Z</dcterms:created>
  <dcterms:modified xsi:type="dcterms:W3CDTF">2020-03-29T20:53:00Z</dcterms:modified>
</cp:coreProperties>
</file>