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1" r:id="rId2"/>
    <p:sldId id="571" r:id="rId3"/>
    <p:sldId id="580" r:id="rId4"/>
    <p:sldId id="576" r:id="rId5"/>
    <p:sldId id="596" r:id="rId6"/>
    <p:sldId id="578" r:id="rId7"/>
    <p:sldId id="593" r:id="rId8"/>
    <p:sldId id="573" r:id="rId9"/>
    <p:sldId id="590" r:id="rId10"/>
    <p:sldId id="577" r:id="rId11"/>
    <p:sldId id="597" r:id="rId12"/>
    <p:sldId id="599" r:id="rId13"/>
    <p:sldId id="598" r:id="rId14"/>
    <p:sldId id="591" r:id="rId15"/>
    <p:sldId id="592" r:id="rId16"/>
  </p:sldIdLst>
  <p:sldSz cx="9144000" cy="6858000" type="screen4x3"/>
  <p:notesSz cx="6858000" cy="9144000"/>
  <p:photoAlbum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121" d="100"/>
          <a:sy n="121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E4EB-7625-4C5E-B3AA-2DF1396D9524}" type="datetimeFigureOut">
              <a:rPr lang="sr-Latn-CS" smtClean="0"/>
              <a:pPr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675C-882D-4E53-A6BD-94E7130A4B3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24" y="3267560"/>
            <a:ext cx="7588092" cy="1447324"/>
          </a:xfrm>
        </p:spPr>
        <p:txBody>
          <a:bodyPr lIns="0" tIns="0" rIns="0" bIns="0" anchor="t">
            <a:noAutofit/>
          </a:bodyPr>
          <a:lstStyle/>
          <a:p>
            <a:pPr eaLnBrk="1" hangingPunct="1">
              <a:lnSpc>
                <a:spcPct val="95000"/>
              </a:lnSpc>
            </a:pPr>
            <a:r>
              <a:rPr lang="hr-HR" b="1" spc="900" dirty="0" smtClean="0">
                <a:solidFill>
                  <a:srgbClr val="000000"/>
                </a:solidFill>
                <a:latin typeface="Arial" charset="0"/>
              </a:rPr>
              <a:t>TEHNIČKO</a:t>
            </a:r>
            <a:r>
              <a:rPr lang="hr-HR" spc="9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sz="8800" spc="900" dirty="0" smtClean="0">
                <a:solidFill>
                  <a:srgbClr val="000000"/>
                </a:solidFill>
                <a:latin typeface="Arial" charset="0"/>
              </a:rPr>
              <a:t>PISMO</a:t>
            </a:r>
            <a:r>
              <a:rPr lang="hr-HR" sz="6000" spc="9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hr-HR" sz="6000" spc="900" dirty="0" smtClean="0">
                <a:solidFill>
                  <a:srgbClr val="000000"/>
                </a:solidFill>
                <a:latin typeface="Arial" charset="0"/>
              </a:rPr>
            </a:br>
            <a:endParaRPr lang="en-US" sz="8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5661248"/>
            <a:ext cx="250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Nataša</a:t>
            </a:r>
            <a:r>
              <a:rPr lang="en-US" dirty="0" smtClean="0"/>
              <a:t> </a:t>
            </a:r>
            <a:r>
              <a:rPr lang="en-US" dirty="0" err="1" smtClean="0"/>
              <a:t>Zvonar</a:t>
            </a:r>
            <a:r>
              <a:rPr lang="en-US" dirty="0" smtClean="0"/>
              <a:t>, prof.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TIPOVI TEHNIČKOG 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633016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postoje 2 tipa </a:t>
            </a:r>
            <a:r>
              <a:rPr lang="vi-VN" sz="2000" dirty="0" smtClean="0"/>
              <a:t>tehničkog pisma</a:t>
            </a:r>
            <a:r>
              <a:rPr lang="hr-HR" sz="2000" dirty="0" smtClean="0"/>
              <a:t> ovisno o </a:t>
            </a:r>
            <a:r>
              <a:rPr lang="hr-HR" sz="2000" b="1" dirty="0" smtClean="0"/>
              <a:t>debljini linije</a:t>
            </a:r>
            <a:r>
              <a:rPr lang="hr-HR" sz="2000" dirty="0" smtClean="0"/>
              <a:t>:</a:t>
            </a:r>
          </a:p>
          <a:p>
            <a:endParaRPr lang="hr-HR" sz="2000" dirty="0" smtClean="0"/>
          </a:p>
          <a:p>
            <a:pPr marL="457200" indent="-457200"/>
            <a:r>
              <a:rPr lang="hr-HR" sz="2000" dirty="0" smtClean="0"/>
              <a:t>TIP A 		d</a:t>
            </a:r>
            <a:r>
              <a:rPr lang="vi-VN" sz="2000" dirty="0" smtClean="0"/>
              <a:t> </a:t>
            </a:r>
            <a:r>
              <a:rPr lang="hr-HR" sz="1100" dirty="0" smtClean="0"/>
              <a:t>USKO </a:t>
            </a:r>
            <a:r>
              <a:rPr lang="vi-VN" sz="1100" dirty="0" smtClean="0"/>
              <a:t>PISMO </a:t>
            </a:r>
            <a:r>
              <a:rPr lang="hr-HR" sz="2000" dirty="0" smtClean="0"/>
              <a:t>	=	</a:t>
            </a:r>
            <a:r>
              <a:rPr lang="vi-VN" sz="2000" dirty="0" smtClean="0"/>
              <a:t>1/1</a:t>
            </a:r>
            <a:r>
              <a:rPr lang="hr-HR" sz="2000" dirty="0" smtClean="0"/>
              <a:t>4</a:t>
            </a:r>
            <a:r>
              <a:rPr lang="vi-VN" sz="2000" dirty="0" smtClean="0"/>
              <a:t> </a:t>
            </a:r>
            <a:r>
              <a:rPr lang="hr-HR" sz="2000" dirty="0" smtClean="0"/>
              <a:t>h</a:t>
            </a:r>
            <a:r>
              <a:rPr lang="vi-VN" sz="2000" dirty="0" smtClean="0"/>
              <a:t> </a:t>
            </a:r>
            <a:endParaRPr lang="hr-HR" sz="2000" dirty="0" smtClean="0"/>
          </a:p>
          <a:p>
            <a:pPr marL="457200" indent="-457200"/>
            <a:r>
              <a:rPr lang="hr-HR" sz="2000" dirty="0" smtClean="0"/>
              <a:t>TIP B		d</a:t>
            </a:r>
            <a:r>
              <a:rPr lang="vi-VN" sz="2000" dirty="0" smtClean="0"/>
              <a:t> </a:t>
            </a:r>
            <a:r>
              <a:rPr lang="vi-VN" sz="1100" dirty="0" smtClean="0"/>
              <a:t>NORMALNO PISMO </a:t>
            </a:r>
            <a:r>
              <a:rPr lang="hr-HR" sz="2000" dirty="0" smtClean="0"/>
              <a:t>	=	</a:t>
            </a:r>
            <a:r>
              <a:rPr lang="vi-VN" sz="2000" dirty="0" smtClean="0"/>
              <a:t>1/10 </a:t>
            </a:r>
            <a:r>
              <a:rPr lang="hr-HR" sz="2000" dirty="0" smtClean="0"/>
              <a:t>h</a:t>
            </a:r>
          </a:p>
          <a:p>
            <a:pPr marL="457200" indent="-457200"/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072206"/>
            <a:ext cx="52292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USPRAVNO USKO TP</a:t>
            </a:r>
          </a:p>
          <a:p>
            <a:pPr marL="457200" indent="-457200" algn="r"/>
            <a:r>
              <a:rPr lang="hr-HR" sz="1600" dirty="0" smtClean="0"/>
              <a:t>VELIKA TISKANA SLOVA</a:t>
            </a:r>
            <a:endParaRPr lang="hr-HR" sz="1600" dirty="0"/>
          </a:p>
        </p:txBody>
      </p:sp>
      <p:pic>
        <p:nvPicPr>
          <p:cNvPr id="9" name="Picture 8" descr="TP US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25383"/>
            <a:ext cx="8072494" cy="2737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PITANJA ZA PONAVLJANJE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91568"/>
            <a:ext cx="807249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/>
              <a:t>Koji sve </a:t>
            </a:r>
            <a:r>
              <a:rPr lang="hr-HR" sz="1100" dirty="0" smtClean="0">
                <a:solidFill>
                  <a:srgbClr val="FF0000"/>
                </a:solidFill>
              </a:rPr>
              <a:t>crtaći pribor </a:t>
            </a:r>
            <a:r>
              <a:rPr lang="hr-HR" sz="1100" dirty="0" smtClean="0"/>
              <a:t>poznaješ i o čemu treba voditi računa prilikom </a:t>
            </a:r>
            <a:r>
              <a:rPr lang="hr-HR" sz="1100" dirty="0" smtClean="0">
                <a:solidFill>
                  <a:srgbClr val="FF0000"/>
                </a:solidFill>
              </a:rPr>
              <a:t>odabira</a:t>
            </a:r>
            <a:r>
              <a:rPr lang="hr-HR" sz="1100" dirty="0" smtClean="0"/>
              <a:t>, </a:t>
            </a:r>
            <a:r>
              <a:rPr lang="hr-HR" sz="1100" dirty="0" smtClean="0">
                <a:solidFill>
                  <a:srgbClr val="FF0000"/>
                </a:solidFill>
              </a:rPr>
              <a:t>upotrebe</a:t>
            </a:r>
            <a:r>
              <a:rPr lang="hr-HR" sz="1100" dirty="0" smtClean="0"/>
              <a:t> i </a:t>
            </a:r>
            <a:r>
              <a:rPr lang="hr-HR" sz="1100" dirty="0" smtClean="0">
                <a:solidFill>
                  <a:srgbClr val="FF0000"/>
                </a:solidFill>
              </a:rPr>
              <a:t>čuvanja</a:t>
            </a:r>
            <a:r>
              <a:rPr lang="hr-HR" sz="1100" dirty="0" smtClean="0"/>
              <a:t>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hr-HR" sz="1100" dirty="0" smtClean="0"/>
              <a:t>PAPIRA ZA CRTANJE ?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hr-HR" sz="1100" dirty="0" smtClean="0"/>
              <a:t>CRTALA I BRISALA ?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hr-HR" sz="1100" dirty="0" smtClean="0"/>
              <a:t>POMOĆNOG PRIBORA ?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hr-HR" sz="1100" dirty="0" smtClean="0"/>
              <a:t>PODLOGA ZA PAPIR ?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hr-HR" sz="1100" dirty="0" smtClean="0"/>
              <a:t>PRIBORA ZA ČUVANJE CRTEŽA ?</a:t>
            </a:r>
          </a:p>
          <a:p>
            <a:endParaRPr lang="hr-HR" sz="1100" dirty="0" smtClean="0"/>
          </a:p>
          <a:p>
            <a:pPr marL="0" lvl="1"/>
            <a:r>
              <a:rPr lang="hr-HR" sz="1100" dirty="0" smtClean="0"/>
              <a:t>Koje sve </a:t>
            </a:r>
            <a:r>
              <a:rPr lang="hr-HR" sz="1100" dirty="0" smtClean="0">
                <a:solidFill>
                  <a:srgbClr val="FF0000"/>
                </a:solidFill>
              </a:rPr>
              <a:t>formate</a:t>
            </a:r>
            <a:r>
              <a:rPr lang="hr-HR" sz="1100" dirty="0" smtClean="0"/>
              <a:t> papira poznaješ?</a:t>
            </a:r>
          </a:p>
          <a:p>
            <a:pPr marL="0" lvl="1"/>
            <a:r>
              <a:rPr lang="hr-HR" sz="1100" dirty="0" smtClean="0"/>
              <a:t>Koji je </a:t>
            </a:r>
            <a:r>
              <a:rPr lang="hr-HR" sz="1100" dirty="0" smtClean="0">
                <a:solidFill>
                  <a:srgbClr val="FF0000"/>
                </a:solidFill>
              </a:rPr>
              <a:t>najveći</a:t>
            </a:r>
            <a:r>
              <a:rPr lang="hr-HR" sz="1100" dirty="0" smtClean="0"/>
              <a:t> format?</a:t>
            </a:r>
          </a:p>
          <a:p>
            <a:pPr marL="0" lvl="1"/>
            <a:r>
              <a:rPr lang="hr-HR" sz="1100" dirty="0" smtClean="0"/>
              <a:t>Koju grupu formata koristimo za </a:t>
            </a:r>
            <a:r>
              <a:rPr lang="hr-HR" sz="1100" dirty="0" smtClean="0">
                <a:solidFill>
                  <a:srgbClr val="FF0000"/>
                </a:solidFill>
              </a:rPr>
              <a:t>crtanje tehničkih crteža</a:t>
            </a:r>
            <a:r>
              <a:rPr lang="hr-HR" sz="1100" dirty="0" smtClean="0"/>
              <a:t>?</a:t>
            </a:r>
          </a:p>
          <a:p>
            <a:pPr marL="0" lvl="1"/>
            <a:r>
              <a:rPr lang="hr-HR" sz="1100" dirty="0" smtClean="0"/>
              <a:t>Koji je format </a:t>
            </a:r>
            <a:r>
              <a:rPr lang="hr-HR" sz="1100" dirty="0" smtClean="0">
                <a:solidFill>
                  <a:srgbClr val="FF0000"/>
                </a:solidFill>
              </a:rPr>
              <a:t>veći</a:t>
            </a:r>
            <a:r>
              <a:rPr lang="hr-HR" sz="1100" dirty="0" smtClean="0"/>
              <a:t> – A2 ili A4? </a:t>
            </a:r>
            <a:r>
              <a:rPr lang="hr-HR" sz="1100" dirty="0" smtClean="0">
                <a:solidFill>
                  <a:srgbClr val="FF0000"/>
                </a:solidFill>
              </a:rPr>
              <a:t>Koliko puta</a:t>
            </a:r>
            <a:r>
              <a:rPr lang="hr-HR" sz="1100" dirty="0" smtClean="0"/>
              <a:t>?</a:t>
            </a:r>
          </a:p>
          <a:p>
            <a:pPr marL="0" lvl="1"/>
            <a:r>
              <a:rPr lang="hr-HR" sz="1100" dirty="0" smtClean="0"/>
              <a:t>Koliko iznosi </a:t>
            </a:r>
            <a:r>
              <a:rPr lang="hr-HR" sz="1100" dirty="0" smtClean="0">
                <a:solidFill>
                  <a:srgbClr val="FF0000"/>
                </a:solidFill>
              </a:rPr>
              <a:t>površina</a:t>
            </a:r>
            <a:r>
              <a:rPr lang="hr-HR" sz="1100" dirty="0" smtClean="0"/>
              <a:t> formata A0?</a:t>
            </a:r>
          </a:p>
          <a:p>
            <a:pPr marL="0" lvl="1"/>
            <a:r>
              <a:rPr lang="hr-HR" sz="1100" dirty="0" smtClean="0"/>
              <a:t>Koje su </a:t>
            </a:r>
            <a:r>
              <a:rPr lang="hr-HR" sz="1100" dirty="0" smtClean="0">
                <a:solidFill>
                  <a:srgbClr val="FF0000"/>
                </a:solidFill>
              </a:rPr>
              <a:t>dimenzije</a:t>
            </a:r>
            <a:r>
              <a:rPr lang="hr-HR" sz="1100" dirty="0" smtClean="0"/>
              <a:t> </a:t>
            </a:r>
            <a:r>
              <a:rPr lang="hr-HR" sz="1100" dirty="0" smtClean="0">
                <a:solidFill>
                  <a:srgbClr val="FF0000"/>
                </a:solidFill>
              </a:rPr>
              <a:t>formata</a:t>
            </a:r>
            <a:r>
              <a:rPr lang="hr-HR" sz="1100" dirty="0" smtClean="0"/>
              <a:t> A3 i A4?</a:t>
            </a:r>
          </a:p>
          <a:p>
            <a:pPr marL="0" lvl="1"/>
            <a:r>
              <a:rPr lang="hr-HR" sz="1100" dirty="0" smtClean="0"/>
              <a:t>Koje su </a:t>
            </a:r>
            <a:r>
              <a:rPr lang="hr-HR" sz="1100" dirty="0" smtClean="0">
                <a:solidFill>
                  <a:srgbClr val="FF0000"/>
                </a:solidFill>
              </a:rPr>
              <a:t>dimenzije okvira </a:t>
            </a:r>
            <a:r>
              <a:rPr lang="hr-HR" sz="1100" dirty="0" smtClean="0"/>
              <a:t>formata A3 i A4?</a:t>
            </a:r>
          </a:p>
          <a:p>
            <a:pPr marL="0" lvl="1"/>
            <a:r>
              <a:rPr lang="hr-HR" sz="1100" dirty="0" smtClean="0"/>
              <a:t>Koliko je okvir </a:t>
            </a:r>
            <a:r>
              <a:rPr lang="hr-HR" sz="1100" dirty="0" smtClean="0">
                <a:solidFill>
                  <a:srgbClr val="FF0000"/>
                </a:solidFill>
              </a:rPr>
              <a:t>odmaknut</a:t>
            </a:r>
            <a:r>
              <a:rPr lang="hr-HR" sz="1100" dirty="0" smtClean="0"/>
              <a:t> od pojedinih rubova papira i od kojeg je ruba </a:t>
            </a:r>
            <a:r>
              <a:rPr lang="hr-HR" sz="1100" dirty="0" smtClean="0">
                <a:solidFill>
                  <a:srgbClr val="FF0000"/>
                </a:solidFill>
              </a:rPr>
              <a:t>najudaljeniji</a:t>
            </a:r>
            <a:r>
              <a:rPr lang="hr-HR" sz="1100" dirty="0" smtClean="0"/>
              <a:t>?</a:t>
            </a:r>
          </a:p>
          <a:p>
            <a:pPr marL="0" lvl="1"/>
            <a:r>
              <a:rPr lang="hr-HR" sz="1100" dirty="0" smtClean="0"/>
              <a:t>Kako </a:t>
            </a:r>
            <a:r>
              <a:rPr lang="hr-HR" sz="1100" dirty="0" smtClean="0">
                <a:solidFill>
                  <a:srgbClr val="FF0000"/>
                </a:solidFill>
              </a:rPr>
              <a:t>postavljamo</a:t>
            </a:r>
            <a:r>
              <a:rPr lang="hr-HR" sz="1100" dirty="0" smtClean="0"/>
              <a:t> format papira A3 odnosno A4 obzirom na potrebu za </a:t>
            </a:r>
            <a:r>
              <a:rPr lang="hr-HR" sz="1100" dirty="0" smtClean="0">
                <a:solidFill>
                  <a:srgbClr val="FF0000"/>
                </a:solidFill>
              </a:rPr>
              <a:t>uvezivanjem</a:t>
            </a:r>
            <a:r>
              <a:rPr lang="hr-HR" sz="1100" dirty="0" smtClean="0"/>
              <a:t>?</a:t>
            </a:r>
          </a:p>
          <a:p>
            <a:pPr marL="0" lvl="1"/>
            <a:r>
              <a:rPr lang="hr-HR" sz="1100" dirty="0" smtClean="0"/>
              <a:t>Kolike su </a:t>
            </a:r>
            <a:r>
              <a:rPr lang="hr-HR" sz="1100" dirty="0" smtClean="0">
                <a:solidFill>
                  <a:srgbClr val="FF0000"/>
                </a:solidFill>
              </a:rPr>
              <a:t>dimenzije sastavnice</a:t>
            </a:r>
            <a:r>
              <a:rPr lang="hr-HR" sz="1100" dirty="0" smtClean="0"/>
              <a:t> i koje sve podatke navodimo u njoj? </a:t>
            </a:r>
            <a:r>
              <a:rPr lang="hr-HR" sz="1100" dirty="0" smtClean="0">
                <a:solidFill>
                  <a:srgbClr val="FF0000"/>
                </a:solidFill>
              </a:rPr>
              <a:t>Skiciraj</a:t>
            </a:r>
            <a:r>
              <a:rPr lang="hr-HR" sz="1100" dirty="0" smtClean="0"/>
              <a:t> sastavnicu za format A3! </a:t>
            </a:r>
          </a:p>
          <a:p>
            <a:pPr marL="0" lvl="1"/>
            <a:r>
              <a:rPr lang="hr-HR" sz="1100" dirty="0" smtClean="0"/>
              <a:t>Da li je </a:t>
            </a:r>
            <a:r>
              <a:rPr lang="hr-HR" sz="1100" dirty="0" smtClean="0">
                <a:solidFill>
                  <a:srgbClr val="FF0000"/>
                </a:solidFill>
              </a:rPr>
              <a:t>ista</a:t>
            </a:r>
            <a:r>
              <a:rPr lang="hr-HR" sz="1100" dirty="0" smtClean="0"/>
              <a:t> i za format A4?</a:t>
            </a:r>
          </a:p>
          <a:p>
            <a:pPr marL="0" lvl="1"/>
            <a:endParaRPr lang="hr-HR" sz="1100" dirty="0" smtClean="0"/>
          </a:p>
          <a:p>
            <a:r>
              <a:rPr lang="hr-HR" sz="1100" dirty="0" smtClean="0"/>
              <a:t>Koje sve </a:t>
            </a:r>
            <a:r>
              <a:rPr lang="hr-HR" sz="1100" dirty="0" smtClean="0">
                <a:solidFill>
                  <a:srgbClr val="FF0000"/>
                </a:solidFill>
              </a:rPr>
              <a:t>tipove</a:t>
            </a:r>
            <a:r>
              <a:rPr lang="hr-HR" sz="1100" dirty="0" smtClean="0"/>
              <a:t> tehničkog pisma poznaješ?</a:t>
            </a:r>
          </a:p>
          <a:p>
            <a:r>
              <a:rPr lang="hr-HR" sz="1100" dirty="0" smtClean="0"/>
              <a:t>Da li je </a:t>
            </a:r>
            <a:r>
              <a:rPr lang="hr-HR" sz="1100" dirty="0" smtClean="0">
                <a:solidFill>
                  <a:srgbClr val="FF0000"/>
                </a:solidFill>
              </a:rPr>
              <a:t>šire</a:t>
            </a:r>
            <a:r>
              <a:rPr lang="hr-HR" sz="1100" dirty="0" smtClean="0"/>
              <a:t> pismo TIPA A ili TIPA B?</a:t>
            </a:r>
          </a:p>
          <a:p>
            <a:r>
              <a:rPr lang="hr-HR" sz="1100" dirty="0" smtClean="0"/>
              <a:t>Koje sve </a:t>
            </a:r>
            <a:r>
              <a:rPr lang="hr-HR" sz="1100" dirty="0" smtClean="0">
                <a:solidFill>
                  <a:srgbClr val="FF0000"/>
                </a:solidFill>
              </a:rPr>
              <a:t>karakteristike</a:t>
            </a:r>
            <a:r>
              <a:rPr lang="hr-HR" sz="1100" dirty="0" smtClean="0"/>
              <a:t> tehničkog pisma poznaješ?</a:t>
            </a:r>
          </a:p>
          <a:p>
            <a:r>
              <a:rPr lang="hr-HR" sz="1100" dirty="0" smtClean="0"/>
              <a:t>Koliko za pismo TIP A ukoliko je debljina linije </a:t>
            </a:r>
            <a:r>
              <a:rPr lang="hr-HR" sz="1100" dirty="0" smtClean="0">
                <a:solidFill>
                  <a:srgbClr val="FF0000"/>
                </a:solidFill>
              </a:rPr>
              <a:t>d=1mm</a:t>
            </a:r>
            <a:r>
              <a:rPr lang="hr-HR" sz="1100" dirty="0" smtClean="0"/>
              <a:t> iznosi: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nazivna visina </a:t>
            </a:r>
            <a:r>
              <a:rPr lang="hr-HR" sz="1100" b="1" dirty="0" smtClean="0">
                <a:solidFill>
                  <a:srgbClr val="FF0000"/>
                </a:solidFill>
              </a:rPr>
              <a:t>h</a:t>
            </a:r>
            <a:r>
              <a:rPr lang="hr-HR" sz="1100" dirty="0" smtClean="0"/>
              <a:t>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prosječna širina </a:t>
            </a:r>
            <a:r>
              <a:rPr lang="hr-HR" sz="1100" b="1" dirty="0" smtClean="0">
                <a:solidFill>
                  <a:srgbClr val="FF0000"/>
                </a:solidFill>
              </a:rPr>
              <a:t>f</a:t>
            </a:r>
            <a:r>
              <a:rPr lang="hr-HR" sz="1100" dirty="0" smtClean="0"/>
              <a:t>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razmak znakova </a:t>
            </a:r>
            <a:r>
              <a:rPr lang="hr-HR" sz="1100" b="1" dirty="0" smtClean="0">
                <a:solidFill>
                  <a:srgbClr val="FF0000"/>
                </a:solidFill>
              </a:rPr>
              <a:t>a</a:t>
            </a:r>
            <a:r>
              <a:rPr lang="hr-HR" sz="1100" dirty="0" smtClean="0"/>
              <a:t>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razmak riječi </a:t>
            </a:r>
            <a:r>
              <a:rPr lang="hr-HR" sz="1100" b="1" dirty="0" smtClean="0">
                <a:solidFill>
                  <a:srgbClr val="FF0000"/>
                </a:solidFill>
              </a:rPr>
              <a:t>2a+f</a:t>
            </a:r>
            <a:r>
              <a:rPr lang="hr-HR" sz="1100" dirty="0" smtClean="0"/>
              <a:t>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visina reda i prored </a:t>
            </a:r>
            <a:r>
              <a:rPr lang="hr-HR" sz="1100" b="1" dirty="0" smtClean="0">
                <a:solidFill>
                  <a:srgbClr val="FF0000"/>
                </a:solidFill>
              </a:rPr>
              <a:t>b</a:t>
            </a:r>
            <a:r>
              <a:rPr lang="hr-HR" sz="1100" dirty="0" smtClean="0"/>
              <a:t>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hr-HR" sz="1100" dirty="0" smtClean="0"/>
              <a:t>širine pojedinih znakova (A B C D E F G H I J K L M N O P R S T U V Z ) ?</a:t>
            </a:r>
          </a:p>
          <a:p>
            <a:r>
              <a:rPr lang="hr-HR" sz="1100" dirty="0" smtClean="0"/>
              <a:t>Što misliš, koliko iznose ako je debljina linije </a:t>
            </a:r>
            <a:r>
              <a:rPr lang="hr-HR" sz="1100" dirty="0" smtClean="0">
                <a:solidFill>
                  <a:srgbClr val="FF0000"/>
                </a:solidFill>
              </a:rPr>
              <a:t>d=0,5mm</a:t>
            </a:r>
            <a:r>
              <a:rPr lang="hr-HR" sz="1100" dirty="0" smtClean="0"/>
              <a:t>?  </a:t>
            </a:r>
          </a:p>
          <a:p>
            <a:r>
              <a:rPr lang="hr-HR" sz="1100" dirty="0" smtClean="0"/>
              <a:t>O čemu ovisi </a:t>
            </a:r>
            <a:r>
              <a:rPr lang="hr-HR" sz="1100" dirty="0" smtClean="0">
                <a:solidFill>
                  <a:srgbClr val="FF0000"/>
                </a:solidFill>
              </a:rPr>
              <a:t>odabir</a:t>
            </a:r>
            <a:r>
              <a:rPr lang="hr-HR" sz="1100" dirty="0" smtClean="0"/>
              <a:t> visine i širine tehničkog pisma?</a:t>
            </a:r>
          </a:p>
          <a:p>
            <a:endParaRPr lang="hr-HR" sz="1100" dirty="0" smtClean="0"/>
          </a:p>
          <a:p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072206"/>
            <a:ext cx="52292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USPRAVNO USKO TP</a:t>
            </a:r>
          </a:p>
          <a:p>
            <a:pPr marL="457200" indent="-457200" algn="r"/>
            <a:r>
              <a:rPr lang="hr-HR" sz="2000" dirty="0" smtClean="0"/>
              <a:t>mala tiskana slova</a:t>
            </a:r>
            <a:endParaRPr lang="hr-HR" sz="2000" dirty="0"/>
          </a:p>
        </p:txBody>
      </p:sp>
      <p:pic>
        <p:nvPicPr>
          <p:cNvPr id="7" name="Picture 6" descr="TP U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271721"/>
            <a:ext cx="6542303" cy="2657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ODABIR 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571745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Nazivna visina </a:t>
            </a:r>
            <a:r>
              <a:rPr lang="hr-HR" sz="2000" b="1" dirty="0" smtClean="0">
                <a:solidFill>
                  <a:srgbClr val="FF0000"/>
                </a:solidFill>
              </a:rPr>
              <a:t>h</a:t>
            </a:r>
            <a:r>
              <a:rPr lang="hr-HR" sz="2000" dirty="0" smtClean="0"/>
              <a:t> </a:t>
            </a:r>
            <a:r>
              <a:rPr lang="vi-VN" sz="2000" dirty="0" smtClean="0"/>
              <a:t>i širina pisma</a:t>
            </a:r>
            <a:r>
              <a:rPr lang="hr-HR" sz="2000" dirty="0" smtClean="0"/>
              <a:t> </a:t>
            </a:r>
            <a:r>
              <a:rPr lang="hr-HR" sz="2000" b="1" dirty="0" smtClean="0">
                <a:solidFill>
                  <a:srgbClr val="FF0000"/>
                </a:solidFill>
              </a:rPr>
              <a:t>f</a:t>
            </a:r>
            <a:r>
              <a:rPr lang="vi-VN" sz="2000" dirty="0" smtClean="0"/>
              <a:t> odabiru se u ovisnosti </a:t>
            </a:r>
            <a:endParaRPr lang="hr-HR" sz="2000" dirty="0" smtClean="0"/>
          </a:p>
          <a:p>
            <a:r>
              <a:rPr lang="vi-VN" sz="2000" dirty="0" smtClean="0"/>
              <a:t>o raspoloživom prostoru i značenju teksta. </a:t>
            </a:r>
            <a:endParaRPr lang="hr-HR" sz="2000" dirty="0" smtClean="0"/>
          </a:p>
          <a:p>
            <a:endParaRPr lang="hr-HR" sz="2000" dirty="0" smtClean="0"/>
          </a:p>
          <a:p>
            <a:r>
              <a:rPr lang="vi-VN" sz="2000" dirty="0" smtClean="0"/>
              <a:t>Razmaci između pojedinih znakova </a:t>
            </a:r>
            <a:r>
              <a:rPr lang="hr-HR" sz="2000" b="1" dirty="0" smtClean="0">
                <a:solidFill>
                  <a:srgbClr val="FF0000"/>
                </a:solidFill>
              </a:rPr>
              <a:t>a</a:t>
            </a:r>
            <a:r>
              <a:rPr lang="hr-HR" sz="2000" dirty="0" smtClean="0"/>
              <a:t> </a:t>
            </a:r>
            <a:r>
              <a:rPr lang="vi-VN" sz="2000" dirty="0" smtClean="0"/>
              <a:t>nisu strogo propisani, </a:t>
            </a:r>
            <a:endParaRPr lang="hr-HR" sz="2000" dirty="0" smtClean="0"/>
          </a:p>
          <a:p>
            <a:r>
              <a:rPr lang="vi-VN" sz="2000" dirty="0" smtClean="0"/>
              <a:t>ali najpregledniji izgled se postiže </a:t>
            </a:r>
            <a:r>
              <a:rPr lang="hr-HR" sz="2000" dirty="0" smtClean="0"/>
              <a:t>ukoliko</a:t>
            </a:r>
            <a:r>
              <a:rPr lang="vi-VN" sz="2000" dirty="0" smtClean="0"/>
              <a:t> su površine između pojedinih znakova</a:t>
            </a:r>
            <a:r>
              <a:rPr lang="hr-HR" sz="2000" dirty="0" smtClean="0"/>
              <a:t> </a:t>
            </a:r>
            <a:r>
              <a:rPr lang="vi-VN" sz="2000" dirty="0" smtClean="0"/>
              <a:t>jednolike</a:t>
            </a:r>
            <a:r>
              <a:rPr lang="hr-HR" sz="2000" dirty="0" smtClean="0"/>
              <a:t>.</a:t>
            </a:r>
            <a:endParaRPr lang="vi-VN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71525" y="3474720"/>
            <a:ext cx="7588092" cy="1090137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800" dirty="0" err="1">
                <a:solidFill>
                  <a:srgbClr val="000000"/>
                </a:solidFill>
                <a:latin typeface="Arial" charset="0"/>
              </a:rPr>
              <a:t>hvala</a:t>
            </a:r>
            <a:r>
              <a:rPr lang="en-US" sz="4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US" sz="4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Arial" charset="0"/>
              </a:rPr>
              <a:t>pažnji</a:t>
            </a:r>
            <a:r>
              <a:rPr lang="en-US" sz="4800" dirty="0">
                <a:solidFill>
                  <a:srgbClr val="000000"/>
                </a:solidFill>
                <a:latin typeface="Arial" charset="0"/>
              </a:rPr>
              <a:t> 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TEHNIČKO PISMO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034255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Za ispisivanje natpisa, oznaka i brojeva u tehničkim crtežima normom </a:t>
            </a:r>
            <a:r>
              <a:rPr lang="vi-VN" sz="2000" i="1" dirty="0" smtClean="0"/>
              <a:t>ISO 3098/1</a:t>
            </a:r>
            <a:r>
              <a:rPr lang="vi-VN" sz="2000" dirty="0" smtClean="0"/>
              <a:t> propisana je primjena </a:t>
            </a:r>
            <a:r>
              <a:rPr lang="vi-VN" sz="2000" b="1" dirty="0" smtClean="0"/>
              <a:t>tehničkog pisma</a:t>
            </a:r>
            <a:r>
              <a:rPr lang="vi-VN" sz="2000" dirty="0" smtClean="0"/>
              <a:t>.</a:t>
            </a:r>
            <a:endParaRPr lang="hr-HR" sz="2000" dirty="0" smtClean="0">
              <a:latin typeface="ISOCPEUR" pitchFamily="34" charset="0"/>
            </a:endParaRPr>
          </a:p>
          <a:p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dirty="0" smtClean="0"/>
              <a:t>USPRAVNO</a:t>
            </a:r>
            <a:r>
              <a:rPr lang="hr-HR" sz="2000" b="1" dirty="0" smtClean="0"/>
              <a:t> TEHNIČKO PISMO</a:t>
            </a:r>
            <a:endParaRPr lang="hr-HR" sz="2000" b="1" dirty="0"/>
          </a:p>
        </p:txBody>
      </p:sp>
      <p:pic>
        <p:nvPicPr>
          <p:cNvPr id="7" name="Picture 6" descr="TEHNIČKO PIS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8212411" cy="3081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TIPOVI TEHNIČKOG 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633016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znakovi tehničkog pisma mogu se ispisivati</a:t>
            </a:r>
            <a:r>
              <a:rPr lang="hr-HR" sz="2000" dirty="0" smtClean="0"/>
              <a:t>:</a:t>
            </a:r>
          </a:p>
          <a:p>
            <a:endParaRPr lang="hr-HR" sz="20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vi-VN" sz="2000" dirty="0" smtClean="0"/>
              <a:t>POD KUTEM OD 75%</a:t>
            </a:r>
            <a:endParaRPr lang="hr-HR" sz="20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vi-VN" sz="2000" dirty="0" smtClean="0"/>
              <a:t>USPRAVNO</a:t>
            </a:r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HNIČKO PIS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46" y="3126388"/>
            <a:ext cx="5756828" cy="21600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TIPOVI TEHNIČKOG PISMA</a:t>
            </a:r>
            <a:endParaRPr lang="hr-HR" sz="2000" b="1" dirty="0"/>
          </a:p>
        </p:txBody>
      </p:sp>
      <p:pic>
        <p:nvPicPr>
          <p:cNvPr id="7" name="Picture 6" descr="TP KOS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714356"/>
            <a:ext cx="4079836" cy="4584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000769"/>
            <a:ext cx="52292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KARAKTERISTIKE </a:t>
            </a:r>
          </a:p>
          <a:p>
            <a:pPr marL="457200" indent="-457200" algn="r"/>
            <a:r>
              <a:rPr lang="hr-HR" sz="2000" b="1" dirty="0" smtClean="0"/>
              <a:t>TEHNIČKOG 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857496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n</a:t>
            </a:r>
            <a:r>
              <a:rPr lang="vi-VN" sz="2000" dirty="0" smtClean="0"/>
              <a:t>ormom se propisuj</a:t>
            </a:r>
            <a:r>
              <a:rPr lang="hr-HR" sz="2000" dirty="0" smtClean="0"/>
              <a:t>u sljedeće OSNOVNE karakteristike</a:t>
            </a:r>
            <a:r>
              <a:rPr lang="vi-VN" sz="2000" dirty="0" smtClean="0"/>
              <a:t>:</a:t>
            </a:r>
            <a:endParaRPr lang="hr-HR" sz="2000" dirty="0" smtClean="0"/>
          </a:p>
          <a:p>
            <a:endParaRPr lang="vi-VN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vi-VN" sz="2000" dirty="0" smtClean="0"/>
              <a:t>NAZIVNA VISINA PISMA</a:t>
            </a:r>
            <a:r>
              <a:rPr lang="hr-HR" sz="2000" dirty="0" smtClean="0"/>
              <a:t>	</a:t>
            </a:r>
            <a:r>
              <a:rPr lang="hr-HR" sz="2000" b="1" i="1" dirty="0" smtClean="0"/>
              <a:t> 		h </a:t>
            </a:r>
            <a:r>
              <a:rPr lang="hr-HR" sz="2000" dirty="0" smtClean="0"/>
              <a:t>	</a:t>
            </a:r>
            <a:endParaRPr lang="vi-VN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hr-HR" sz="2000" dirty="0" smtClean="0"/>
              <a:t>DEBLJINA LINIJE				</a:t>
            </a:r>
            <a:r>
              <a:rPr lang="hr-HR" sz="2000" b="1" i="1" dirty="0" smtClean="0"/>
              <a:t>d</a:t>
            </a:r>
            <a:endParaRPr lang="vi-VN" sz="2000" b="1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hr-HR" sz="2000" dirty="0" smtClean="0"/>
              <a:t>PROSJEČNA </a:t>
            </a:r>
            <a:r>
              <a:rPr lang="vi-VN" sz="2000" dirty="0" smtClean="0"/>
              <a:t>ŠIRINA ZNAKOVA</a:t>
            </a:r>
            <a:r>
              <a:rPr lang="hr-HR" sz="2000" dirty="0" smtClean="0"/>
              <a:t>		</a:t>
            </a:r>
            <a:r>
              <a:rPr lang="hr-HR" sz="2000" b="1" i="1" dirty="0" smtClean="0"/>
              <a:t>f</a:t>
            </a:r>
            <a:endParaRPr lang="vi-VN" sz="2000" b="1" i="1" dirty="0" smtClean="0"/>
          </a:p>
          <a:p>
            <a:endParaRPr lang="vi-VN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5843491"/>
            <a:ext cx="52292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dirty="0" smtClean="0"/>
              <a:t>USPRAVNO USKO*</a:t>
            </a:r>
            <a:r>
              <a:rPr lang="hr-HR" sz="2000" b="1" dirty="0" smtClean="0"/>
              <a:t> </a:t>
            </a:r>
          </a:p>
          <a:p>
            <a:pPr marL="457200" indent="-457200" algn="r"/>
            <a:r>
              <a:rPr lang="hr-HR" sz="2000" b="1" dirty="0" smtClean="0"/>
              <a:t>TEHNIČKO PISMO </a:t>
            </a:r>
          </a:p>
          <a:p>
            <a:pPr marL="457200" indent="-457200" algn="r"/>
            <a:r>
              <a:rPr lang="hr-HR" sz="1200" dirty="0" smtClean="0"/>
              <a:t>*TIP A</a:t>
            </a:r>
            <a:endParaRPr lang="hr-HR" sz="1200" dirty="0"/>
          </a:p>
        </p:txBody>
      </p:sp>
      <p:pic>
        <p:nvPicPr>
          <p:cNvPr id="8" name="Picture 7" descr="T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28"/>
            <a:ext cx="7227371" cy="40743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5852" y="4429132"/>
            <a:ext cx="6715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vi-VN" b="1" dirty="0" smtClean="0"/>
              <a:t>nazivna visina pisma</a:t>
            </a:r>
            <a:r>
              <a:rPr lang="hr-HR" b="1" dirty="0" smtClean="0"/>
              <a:t>	</a:t>
            </a:r>
            <a:r>
              <a:rPr lang="hr-HR" b="1" i="1" dirty="0" smtClean="0"/>
              <a:t> 	</a:t>
            </a:r>
            <a:r>
              <a:rPr lang="hr-HR" b="1" dirty="0" smtClean="0">
                <a:solidFill>
                  <a:srgbClr val="FF0000"/>
                </a:solidFill>
              </a:rPr>
              <a:t>h</a:t>
            </a:r>
            <a:r>
              <a:rPr lang="hr-HR" b="1" dirty="0" smtClean="0"/>
              <a:t> 	</a:t>
            </a:r>
            <a:endParaRPr lang="vi-VN" b="1" dirty="0" smtClean="0"/>
          </a:p>
          <a:p>
            <a:pPr marL="457200" indent="-457200"/>
            <a:r>
              <a:rPr lang="hr-HR" b="1" dirty="0" smtClean="0"/>
              <a:t>debljina linije			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endParaRPr lang="vi-VN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hr-HR" b="1" dirty="0" smtClean="0"/>
              <a:t>prosječna </a:t>
            </a:r>
            <a:r>
              <a:rPr lang="vi-VN" b="1" dirty="0" smtClean="0"/>
              <a:t>širina znakova</a:t>
            </a:r>
            <a:r>
              <a:rPr lang="hr-HR" b="1" dirty="0" smtClean="0"/>
              <a:t>		</a:t>
            </a:r>
            <a:r>
              <a:rPr lang="hr-HR" b="1" dirty="0" smtClean="0">
                <a:solidFill>
                  <a:srgbClr val="FF0000"/>
                </a:solidFill>
              </a:rPr>
              <a:t>f</a:t>
            </a:r>
          </a:p>
          <a:p>
            <a:pPr marL="457200" indent="-457200"/>
            <a:r>
              <a:rPr lang="hr-HR" dirty="0" smtClean="0"/>
              <a:t>razmak znakova</a:t>
            </a:r>
            <a:r>
              <a:rPr lang="hr-HR" b="1" dirty="0" smtClean="0">
                <a:solidFill>
                  <a:srgbClr val="FF0000"/>
                </a:solidFill>
              </a:rPr>
              <a:t>			a</a:t>
            </a:r>
          </a:p>
          <a:p>
            <a:pPr marL="457200" indent="-457200"/>
            <a:r>
              <a:rPr lang="hr-HR" dirty="0" smtClean="0"/>
              <a:t>visina reda s proredom</a:t>
            </a:r>
            <a:r>
              <a:rPr lang="hr-HR" b="1" dirty="0" smtClean="0">
                <a:solidFill>
                  <a:srgbClr val="FF0000"/>
                </a:solidFill>
              </a:rPr>
              <a:t>		b</a:t>
            </a:r>
            <a:endParaRPr lang="vi-V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dirty="0" smtClean="0"/>
              <a:t>VISINA I ŠIRINA 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57166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vi-VN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b="1" dirty="0" smtClean="0"/>
              <a:t>n</a:t>
            </a:r>
            <a:r>
              <a:rPr lang="vi-VN" sz="2000" b="1" dirty="0" smtClean="0"/>
              <a:t>azivna visina </a:t>
            </a:r>
            <a:r>
              <a:rPr lang="hr-HR" sz="2000" b="1" i="1" dirty="0" smtClean="0"/>
              <a:t>h</a:t>
            </a:r>
            <a:r>
              <a:rPr lang="vi-VN" sz="2000" dirty="0" smtClean="0"/>
              <a:t> je visina VELIKIH SLOVA i </a:t>
            </a:r>
            <a:r>
              <a:rPr lang="vi-VN" sz="2000" i="1" dirty="0" smtClean="0"/>
              <a:t>broj</a:t>
            </a:r>
            <a:r>
              <a:rPr lang="hr-HR" sz="2000" i="1" dirty="0" smtClean="0"/>
              <a:t>ki</a:t>
            </a:r>
            <a:endParaRPr lang="hr-HR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 smtClean="0"/>
              <a:t>v</a:t>
            </a:r>
            <a:r>
              <a:rPr lang="vi-VN" sz="2000" dirty="0" smtClean="0"/>
              <a:t>eličinom </a:t>
            </a:r>
            <a:r>
              <a:rPr lang="hr-HR" sz="2000" b="1" i="1" dirty="0" smtClean="0"/>
              <a:t>h </a:t>
            </a:r>
            <a:r>
              <a:rPr lang="vi-VN" sz="2000" dirty="0" smtClean="0"/>
              <a:t>određene su i sve druge dimenzije slova i brojeva</a:t>
            </a:r>
            <a:endParaRPr lang="hr-HR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 smtClean="0"/>
              <a:t>npr. za TIP B:</a:t>
            </a:r>
          </a:p>
          <a:p>
            <a:pPr marL="457200" indent="-457200">
              <a:lnSpc>
                <a:spcPct val="150000"/>
              </a:lnSpc>
            </a:pPr>
            <a:r>
              <a:rPr lang="hr-HR" sz="2000" dirty="0" smtClean="0"/>
              <a:t>		</a:t>
            </a:r>
            <a:r>
              <a:rPr lang="hr-HR" sz="2000" i="1" dirty="0" smtClean="0"/>
              <a:t>f</a:t>
            </a:r>
            <a:r>
              <a:rPr lang="hr-HR" sz="2000" b="1" i="1" dirty="0" smtClean="0"/>
              <a:t> </a:t>
            </a:r>
            <a:r>
              <a:rPr lang="hr-HR" sz="1100" dirty="0" smtClean="0"/>
              <a:t>VELIKIH </a:t>
            </a:r>
            <a:r>
              <a:rPr lang="vi-VN" sz="1100" dirty="0" smtClean="0"/>
              <a:t>SLOVA</a:t>
            </a:r>
            <a:r>
              <a:rPr lang="hr-HR" sz="1100" dirty="0" smtClean="0"/>
              <a:t>	</a:t>
            </a:r>
            <a:r>
              <a:rPr lang="hr-HR" sz="2000" dirty="0" smtClean="0"/>
              <a:t>=	</a:t>
            </a:r>
            <a:r>
              <a:rPr lang="vi-VN" sz="2000" dirty="0" smtClean="0"/>
              <a:t>7/10 </a:t>
            </a:r>
            <a:r>
              <a:rPr lang="hr-HR" sz="2000" b="1" i="1" dirty="0" smtClean="0"/>
              <a:t>h </a:t>
            </a:r>
            <a:r>
              <a:rPr lang="hr-HR" sz="1100" dirty="0" smtClean="0"/>
              <a:t>VELIKIH </a:t>
            </a:r>
            <a:r>
              <a:rPr lang="vi-VN" sz="1100" dirty="0" smtClean="0"/>
              <a:t>SLOVA</a:t>
            </a:r>
            <a:endParaRPr lang="hr-HR" sz="1100" dirty="0" smtClean="0"/>
          </a:p>
          <a:p>
            <a:pPr marL="457200" indent="-457200">
              <a:lnSpc>
                <a:spcPct val="150000"/>
              </a:lnSpc>
            </a:pPr>
            <a:r>
              <a:rPr lang="hr-HR" sz="1100" dirty="0" smtClean="0"/>
              <a:t>	</a:t>
            </a:r>
            <a:r>
              <a:rPr lang="hr-HR" sz="2000" dirty="0" smtClean="0"/>
              <a:t>	</a:t>
            </a:r>
            <a:r>
              <a:rPr lang="hr-HR" sz="2000" i="1" dirty="0" smtClean="0"/>
              <a:t>h</a:t>
            </a:r>
            <a:r>
              <a:rPr lang="hr-HR" sz="2000" dirty="0" smtClean="0"/>
              <a:t> </a:t>
            </a:r>
            <a:r>
              <a:rPr lang="vi-VN" sz="1200" dirty="0" smtClean="0"/>
              <a:t>malih slova </a:t>
            </a:r>
            <a:r>
              <a:rPr lang="hr-HR" sz="1200" dirty="0" smtClean="0"/>
              <a:t>	</a:t>
            </a:r>
            <a:r>
              <a:rPr lang="hr-HR" sz="2000" dirty="0" smtClean="0"/>
              <a:t>=	</a:t>
            </a:r>
            <a:r>
              <a:rPr lang="vi-VN" sz="2000" dirty="0" smtClean="0"/>
              <a:t>7/10 </a:t>
            </a:r>
            <a:r>
              <a:rPr lang="hr-HR" sz="2000" b="1" i="1" dirty="0" smtClean="0"/>
              <a:t>h </a:t>
            </a:r>
            <a:r>
              <a:rPr lang="hr-HR" sz="1100" dirty="0" smtClean="0"/>
              <a:t>VELIKIH </a:t>
            </a:r>
            <a:r>
              <a:rPr lang="vi-VN" sz="1100" dirty="0" smtClean="0"/>
              <a:t>SLOVA </a:t>
            </a:r>
            <a:endParaRPr lang="hr-HR" sz="1100" dirty="0" smtClean="0"/>
          </a:p>
          <a:p>
            <a:pPr marL="457200" indent="-457200">
              <a:lnSpc>
                <a:spcPct val="150000"/>
              </a:lnSpc>
            </a:pPr>
            <a:r>
              <a:rPr lang="hr-HR" sz="1100" dirty="0" smtClean="0"/>
              <a:t>		</a:t>
            </a:r>
            <a:r>
              <a:rPr lang="hr-HR" sz="2000" i="1" dirty="0" smtClean="0"/>
              <a:t>f</a:t>
            </a:r>
            <a:r>
              <a:rPr lang="hr-HR" sz="2000" dirty="0" smtClean="0"/>
              <a:t> </a:t>
            </a:r>
            <a:r>
              <a:rPr lang="vi-VN" sz="1200" dirty="0" smtClean="0"/>
              <a:t>malih slova </a:t>
            </a:r>
            <a:r>
              <a:rPr lang="hr-HR" sz="1200" dirty="0" smtClean="0"/>
              <a:t>	</a:t>
            </a:r>
            <a:r>
              <a:rPr lang="hr-HR" sz="2000" dirty="0" smtClean="0"/>
              <a:t>=	6</a:t>
            </a:r>
            <a:r>
              <a:rPr lang="vi-VN" sz="2000" dirty="0" smtClean="0"/>
              <a:t>/10 </a:t>
            </a:r>
            <a:r>
              <a:rPr lang="hr-HR" sz="2000" b="1" i="1" dirty="0" smtClean="0"/>
              <a:t>h </a:t>
            </a:r>
            <a:r>
              <a:rPr lang="hr-HR" sz="1100" dirty="0" smtClean="0"/>
              <a:t>VELIKIH </a:t>
            </a:r>
            <a:r>
              <a:rPr lang="vi-VN" sz="1100" dirty="0" smtClean="0"/>
              <a:t>SLOVA </a:t>
            </a:r>
            <a:endParaRPr lang="hr-HR" sz="1100" dirty="0" smtClean="0"/>
          </a:p>
          <a:p>
            <a:pPr marL="457200" indent="-457200">
              <a:lnSpc>
                <a:spcPct val="150000"/>
              </a:lnSpc>
            </a:pPr>
            <a:r>
              <a:rPr lang="hr-HR" sz="1100" dirty="0" smtClean="0"/>
              <a:t>		</a:t>
            </a:r>
            <a:r>
              <a:rPr lang="hr-HR" sz="2000" i="1" dirty="0" smtClean="0"/>
              <a:t> f</a:t>
            </a:r>
            <a:r>
              <a:rPr lang="hr-HR" sz="2000" dirty="0" smtClean="0"/>
              <a:t> </a:t>
            </a:r>
            <a:r>
              <a:rPr lang="hr-HR" sz="1200" dirty="0" smtClean="0"/>
              <a:t>brojki		</a:t>
            </a:r>
            <a:r>
              <a:rPr lang="hr-HR" sz="2000" dirty="0" smtClean="0"/>
              <a:t>=	6</a:t>
            </a:r>
            <a:r>
              <a:rPr lang="vi-VN" sz="2000" dirty="0" smtClean="0"/>
              <a:t>/10 </a:t>
            </a:r>
            <a:r>
              <a:rPr lang="hr-HR" sz="2000" b="1" i="1" dirty="0" smtClean="0"/>
              <a:t>h </a:t>
            </a:r>
            <a:r>
              <a:rPr lang="hr-HR" sz="1100" dirty="0" smtClean="0"/>
              <a:t>VELIKIH </a:t>
            </a:r>
            <a:r>
              <a:rPr lang="vi-VN" sz="1100" dirty="0" smtClean="0"/>
              <a:t>SLOVA  </a:t>
            </a:r>
            <a:r>
              <a:rPr lang="hr-HR" sz="2000" dirty="0" smtClean="0"/>
              <a:t>		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r-HR" sz="2000" dirty="0" smtClean="0"/>
              <a:t>u</a:t>
            </a:r>
            <a:r>
              <a:rPr lang="vi-VN" sz="2000" dirty="0" smtClean="0"/>
              <a:t> primjeni su dva reda nazivnih visina izraženih u mm:</a:t>
            </a:r>
            <a:endParaRPr lang="hr-HR" sz="2000" dirty="0" smtClean="0"/>
          </a:p>
          <a:p>
            <a:pPr marL="457200" indent="-457200">
              <a:lnSpc>
                <a:spcPct val="150000"/>
              </a:lnSpc>
            </a:pPr>
            <a:r>
              <a:rPr lang="hr-HR" sz="2000" dirty="0" smtClean="0"/>
              <a:t>		</a:t>
            </a:r>
            <a:r>
              <a:rPr lang="vi-VN" sz="2000" dirty="0" smtClean="0"/>
              <a:t>red 1: 2; 2,5; 3; 4; 5; 6; 8; 10; 12; 16; 20</a:t>
            </a:r>
            <a:endParaRPr lang="hr-HR" sz="2000" dirty="0" smtClean="0"/>
          </a:p>
          <a:p>
            <a:pPr marL="457200" indent="-457200">
              <a:lnSpc>
                <a:spcPct val="150000"/>
              </a:lnSpc>
            </a:pPr>
            <a:r>
              <a:rPr lang="hr-HR" sz="2000" dirty="0" smtClean="0"/>
              <a:t>		</a:t>
            </a:r>
            <a:r>
              <a:rPr lang="vi-VN" sz="2000" dirty="0" smtClean="0"/>
              <a:t>red 2: 1,8; 2,5; 3,5; 5; 7; 10; 14; 20</a:t>
            </a:r>
            <a:endParaRPr lang="hr-HR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vi-VN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0075" y="6143644"/>
            <a:ext cx="3920487" cy="71435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UVOD U TEHNIČKO CRTANJE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8992" y="6335933"/>
            <a:ext cx="5229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457200" indent="-457200" algn="r"/>
            <a:r>
              <a:rPr lang="hr-HR" sz="2000" b="1" i="1" dirty="0" smtClean="0"/>
              <a:t>DEBLJINA LINIJE </a:t>
            </a:r>
            <a:r>
              <a:rPr lang="hr-HR" sz="2000" b="1" dirty="0" smtClean="0"/>
              <a:t>PISMA</a:t>
            </a:r>
            <a:endParaRPr lang="hr-H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199155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2000" dirty="0" smtClean="0"/>
              <a:t>t</a:t>
            </a:r>
            <a:r>
              <a:rPr lang="vi-VN" sz="2000" dirty="0" smtClean="0"/>
              <a:t>ehničko pismo može biti usko, normalno ili široko</a:t>
            </a:r>
            <a:endParaRPr lang="hr-HR" sz="2000" dirty="0" smtClean="0"/>
          </a:p>
          <a:p>
            <a:pPr marL="457200" indent="-457200">
              <a:buFont typeface="Arial" pitchFamily="34" charset="0"/>
              <a:buChar char="•"/>
            </a:pPr>
            <a:endParaRPr lang="hr-HR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hr-HR" sz="2000" b="1" i="1" dirty="0" smtClean="0"/>
              <a:t>DEBLJINA LINIJE</a:t>
            </a:r>
            <a:r>
              <a:rPr lang="vi-VN" sz="2000" dirty="0" smtClean="0"/>
              <a:t> </a:t>
            </a:r>
            <a:endParaRPr lang="hr-HR" sz="2000" dirty="0" smtClean="0"/>
          </a:p>
          <a:p>
            <a:pPr marL="457200" indent="-457200"/>
            <a:r>
              <a:rPr lang="hr-HR" sz="2000" dirty="0" smtClean="0"/>
              <a:t>	d</a:t>
            </a:r>
            <a:r>
              <a:rPr lang="vi-VN" sz="2000" dirty="0" smtClean="0"/>
              <a:t> </a:t>
            </a:r>
            <a:r>
              <a:rPr lang="hr-HR" sz="1100" dirty="0" smtClean="0"/>
              <a:t>USKO </a:t>
            </a:r>
            <a:r>
              <a:rPr lang="vi-VN" sz="1100" dirty="0" smtClean="0"/>
              <a:t>PISMO </a:t>
            </a:r>
            <a:r>
              <a:rPr lang="hr-HR" sz="2000" dirty="0" smtClean="0"/>
              <a:t>		=	</a:t>
            </a:r>
            <a:r>
              <a:rPr lang="vi-VN" sz="2000" dirty="0" smtClean="0"/>
              <a:t>1/1</a:t>
            </a:r>
            <a:r>
              <a:rPr lang="hr-HR" sz="2000" dirty="0" smtClean="0"/>
              <a:t>4</a:t>
            </a:r>
            <a:r>
              <a:rPr lang="vi-VN" sz="2000" dirty="0" smtClean="0"/>
              <a:t> </a:t>
            </a:r>
            <a:r>
              <a:rPr lang="hr-HR" sz="2000" dirty="0" smtClean="0"/>
              <a:t>h</a:t>
            </a:r>
            <a:r>
              <a:rPr lang="vi-VN" sz="2000" dirty="0" smtClean="0"/>
              <a:t> </a:t>
            </a:r>
            <a:endParaRPr lang="hr-HR" sz="2000" dirty="0" smtClean="0"/>
          </a:p>
          <a:p>
            <a:pPr marL="457200" indent="-457200"/>
            <a:r>
              <a:rPr lang="hr-HR" sz="2000" dirty="0" smtClean="0"/>
              <a:t>	d</a:t>
            </a:r>
            <a:r>
              <a:rPr lang="vi-VN" sz="2000" dirty="0" smtClean="0"/>
              <a:t> </a:t>
            </a:r>
            <a:r>
              <a:rPr lang="vi-VN" sz="1100" dirty="0" smtClean="0"/>
              <a:t>NORMALNO PISMO </a:t>
            </a:r>
            <a:r>
              <a:rPr lang="hr-HR" sz="2000" dirty="0" smtClean="0"/>
              <a:t>	=	</a:t>
            </a:r>
            <a:r>
              <a:rPr lang="vi-VN" sz="2000" dirty="0" smtClean="0"/>
              <a:t>1/10 </a:t>
            </a:r>
            <a:r>
              <a:rPr lang="hr-HR" sz="2000" dirty="0" smtClean="0"/>
              <a:t>h</a:t>
            </a:r>
          </a:p>
          <a:p>
            <a:pPr marL="457200" indent="-457200"/>
            <a:endParaRPr lang="hr-HR" sz="2000" dirty="0" smtClean="0"/>
          </a:p>
          <a:p>
            <a:r>
              <a:rPr lang="vi-VN" sz="2000" dirty="0" smtClean="0"/>
              <a:t> </a:t>
            </a: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440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ISOCPEUR</vt:lpstr>
      <vt:lpstr>Office Theme</vt:lpstr>
      <vt:lpstr>TEHNIČKO PISMO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 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 LIKOVNU UMJETNOST</dc:title>
  <dc:creator>PC</dc:creator>
  <cp:lastModifiedBy>PC</cp:lastModifiedBy>
  <cp:revision>35</cp:revision>
  <dcterms:modified xsi:type="dcterms:W3CDTF">2020-12-03T07:37:38Z</dcterms:modified>
</cp:coreProperties>
</file>