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63EE-310D-411F-AFF0-874CC42FDF4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99B00-1D45-4875-9756-8BC099FFF5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2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F0191-032E-4BFC-9F7A-853F56860214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2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463-3256-41A5-BECE-7E7A5978645F}" type="slidenum">
              <a:rPr lang="hr-HR" smtClean="0"/>
              <a:pPr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144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27463-3256-41A5-BECE-7E7A5978645F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9426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98F2C2-C629-4A63-A3A1-FB1E4A67408F}" type="datetimeFigureOut">
              <a:rPr lang="hr-HR" smtClean="0"/>
              <a:t>10.10.2022.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38034" y="3941840"/>
            <a:ext cx="634629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rgbClr val="7030A0"/>
                </a:solidFill>
              </a:rPr>
              <a:t> </a:t>
            </a:r>
            <a:r>
              <a:rPr lang="hr-HR" sz="2800" b="1" spc="300" dirty="0">
                <a:solidFill>
                  <a:schemeClr val="tx2">
                    <a:lumMod val="50000"/>
                  </a:schemeClr>
                </a:solidFill>
              </a:rPr>
              <a:t>Kroz kurikulum nastavnog predmeta Informatika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chemeClr val="tx2">
                    <a:lumMod val="50000"/>
                  </a:schemeClr>
                </a:solidFill>
              </a:rPr>
              <a:t> 6. razreda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hr-HR" sz="2800" b="1" spc="3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hr-HR" sz="2800" spc="3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615917"/>
            <a:ext cx="8869680" cy="2654184"/>
            <a:chOff x="703284" y="673973"/>
            <a:chExt cx="9144000" cy="2708910"/>
          </a:xfrm>
        </p:grpSpPr>
        <p:grpSp>
          <p:nvGrpSpPr>
            <p:cNvPr id="7" name="Grupa 6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3" name="Elipsa 2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Zaobljeni pravokutnik 5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722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Naredbe za cjelobrojno dijeljenje i dijeljenje s ostatkom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80923"/>
              </p:ext>
            </p:extLst>
          </p:nvPr>
        </p:nvGraphicFramePr>
        <p:xfrm>
          <a:off x="1674338" y="2096396"/>
          <a:ext cx="5602310" cy="14859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3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hr-HR" sz="2100" dirty="0"/>
                        <a:t>Potrebne naredbe</a:t>
                      </a:r>
                      <a:endParaRPr lang="hr-HR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100" kern="1200" dirty="0"/>
                        <a:t>Znak</a:t>
                      </a:r>
                      <a:endParaRPr lang="hr-HR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r-HR" sz="1800" dirty="0"/>
                        <a:t>Cjelobrojno dijeljenje (div)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/>
                        <a:t>//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aseline="0" dirty="0"/>
                        <a:t>5 // 2=</a:t>
                      </a:r>
                      <a:r>
                        <a:rPr lang="hr-HR" sz="1800" baseline="0" dirty="0" err="1"/>
                        <a:t>2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hr-HR" sz="1800" dirty="0"/>
                        <a:t>Modul – ostatak prilikom</a:t>
                      </a:r>
                      <a:r>
                        <a:rPr lang="hr-HR" sz="1800" baseline="0" dirty="0"/>
                        <a:t> dijeljenja (</a:t>
                      </a:r>
                      <a:r>
                        <a:rPr lang="hr-HR" sz="1800" baseline="0" dirty="0" err="1"/>
                        <a:t>mod</a:t>
                      </a:r>
                      <a:r>
                        <a:rPr lang="hr-HR" sz="1800" baseline="0" dirty="0"/>
                        <a:t>)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7 % 2=1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2415613" y="4159573"/>
            <a:ext cx="431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hr-HR" sz="3600" dirty="0">
                <a:solidFill>
                  <a:prstClr val="black"/>
                </a:solidFill>
              </a:rPr>
              <a:t>  7 : 3 = 2  i  ostatak 1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787122" y="5351305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 dirty="0">
                <a:solidFill>
                  <a:prstClr val="black"/>
                </a:solidFill>
              </a:rPr>
              <a:t> 7 // 3 = 2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 flipV="1">
            <a:off x="3158722" y="4683046"/>
            <a:ext cx="882713" cy="658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6429060" y="5351305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 dirty="0">
                <a:solidFill>
                  <a:prstClr val="black"/>
                </a:solidFill>
              </a:rPr>
              <a:t>7 % 3 = 1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9" name="Ravni poveznik sa strelicom 8"/>
          <p:cNvCxnSpPr/>
          <p:nvPr/>
        </p:nvCxnSpPr>
        <p:spPr>
          <a:xfrm flipH="1" flipV="1">
            <a:off x="6324650" y="4692666"/>
            <a:ext cx="392695" cy="658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0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5. Program provjerava je li uneseni broj paran ili neparan.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8519" t="56254" r="48191" b="15870"/>
          <a:stretch/>
        </p:blipFill>
        <p:spPr>
          <a:xfrm>
            <a:off x="718457" y="1922105"/>
            <a:ext cx="5952931" cy="280392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print"/>
          <a:srcRect l="5978" r="54659" b="74146"/>
          <a:stretch/>
        </p:blipFill>
        <p:spPr>
          <a:xfrm>
            <a:off x="628650" y="1922105"/>
            <a:ext cx="7829294" cy="28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655169"/>
            <a:ext cx="8229600" cy="387443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000" dirty="0">
                <a:solidFill>
                  <a:schemeClr val="accent1">
                    <a:lumMod val="50000"/>
                  </a:schemeClr>
                </a:solidFill>
              </a:rPr>
              <a:t>Algoritam – dijagram tijeka-program</a:t>
            </a:r>
          </a:p>
        </p:txBody>
      </p:sp>
      <p:sp>
        <p:nvSpPr>
          <p:cNvPr id="4" name="Zaobljeni pravokutnik 3"/>
          <p:cNvSpPr/>
          <p:nvPr/>
        </p:nvSpPr>
        <p:spPr>
          <a:xfrm>
            <a:off x="3969520" y="3401688"/>
            <a:ext cx="1163782" cy="332509"/>
          </a:xfrm>
          <a:prstGeom prst="roundRect">
            <a:avLst>
              <a:gd name="adj" fmla="val 4226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POČETAK</a:t>
            </a:r>
          </a:p>
        </p:txBody>
      </p:sp>
      <p:sp>
        <p:nvSpPr>
          <p:cNvPr id="5" name="Trapez 4"/>
          <p:cNvSpPr/>
          <p:nvPr/>
        </p:nvSpPr>
        <p:spPr>
          <a:xfrm>
            <a:off x="2707850" y="5239907"/>
            <a:ext cx="1116000" cy="504000"/>
          </a:xfrm>
          <a:prstGeom prst="trapezoid">
            <a:avLst>
              <a:gd name="adj" fmla="val 3009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pozitivan</a:t>
            </a:r>
          </a:p>
        </p:txBody>
      </p:sp>
      <p:cxnSp>
        <p:nvCxnSpPr>
          <p:cNvPr id="7" name="Ravni poveznik sa strelicom 6"/>
          <p:cNvCxnSpPr/>
          <p:nvPr/>
        </p:nvCxnSpPr>
        <p:spPr>
          <a:xfrm>
            <a:off x="4546417" y="3753568"/>
            <a:ext cx="0" cy="252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ijagram toka: Ručna operacija 7"/>
          <p:cNvSpPr/>
          <p:nvPr/>
        </p:nvSpPr>
        <p:spPr>
          <a:xfrm>
            <a:off x="4094413" y="4011358"/>
            <a:ext cx="904007" cy="360000"/>
          </a:xfrm>
          <a:prstGeom prst="flowChartManualOperat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600" dirty="0">
                <a:solidFill>
                  <a:schemeClr val="tx1"/>
                </a:solidFill>
              </a:rPr>
              <a:t>n</a:t>
            </a:r>
          </a:p>
        </p:txBody>
      </p:sp>
      <p:cxnSp>
        <p:nvCxnSpPr>
          <p:cNvPr id="10" name="Ravni poveznik sa strelicom 9"/>
          <p:cNvCxnSpPr/>
          <p:nvPr/>
        </p:nvCxnSpPr>
        <p:spPr>
          <a:xfrm>
            <a:off x="4541718" y="4359225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/>
          <p:cNvCxnSpPr/>
          <p:nvPr/>
        </p:nvCxnSpPr>
        <p:spPr>
          <a:xfrm>
            <a:off x="4519944" y="5950882"/>
            <a:ext cx="0" cy="216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H="1">
            <a:off x="3248621" y="5935180"/>
            <a:ext cx="252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H="1" flipV="1">
            <a:off x="5194790" y="4963580"/>
            <a:ext cx="5400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/>
          <p:cNvCxnSpPr/>
          <p:nvPr/>
        </p:nvCxnSpPr>
        <p:spPr>
          <a:xfrm>
            <a:off x="3241836" y="4972819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>
            <a:off x="5732658" y="4966305"/>
            <a:ext cx="0" cy="288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apez 15"/>
          <p:cNvSpPr/>
          <p:nvPr/>
        </p:nvSpPr>
        <p:spPr>
          <a:xfrm>
            <a:off x="5155153" y="5243274"/>
            <a:ext cx="1080000" cy="504000"/>
          </a:xfrm>
          <a:prstGeom prst="trapezoid">
            <a:avLst>
              <a:gd name="adj" fmla="val 21459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hr-HR" sz="1400" b="1" dirty="0">
                <a:solidFill>
                  <a:schemeClr val="tx1"/>
                </a:solidFill>
              </a:rPr>
              <a:t>negativan</a:t>
            </a:r>
          </a:p>
        </p:txBody>
      </p:sp>
      <p:cxnSp>
        <p:nvCxnSpPr>
          <p:cNvPr id="17" name="Ravni poveznik 16"/>
          <p:cNvCxnSpPr/>
          <p:nvPr/>
        </p:nvCxnSpPr>
        <p:spPr>
          <a:xfrm flipH="1">
            <a:off x="3261294" y="5755180"/>
            <a:ext cx="0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17"/>
          <p:cNvCxnSpPr/>
          <p:nvPr/>
        </p:nvCxnSpPr>
        <p:spPr>
          <a:xfrm flipH="1">
            <a:off x="5751047" y="5755180"/>
            <a:ext cx="3706" cy="18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jeni pravokutnik 20"/>
          <p:cNvSpPr/>
          <p:nvPr/>
        </p:nvSpPr>
        <p:spPr>
          <a:xfrm>
            <a:off x="3953641" y="6157368"/>
            <a:ext cx="1163782" cy="360000"/>
          </a:xfrm>
          <a:prstGeom prst="roundRect">
            <a:avLst>
              <a:gd name="adj" fmla="val 42262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>
                <a:solidFill>
                  <a:schemeClr val="tx1"/>
                </a:solidFill>
              </a:rPr>
              <a:t>KRAJ</a:t>
            </a:r>
          </a:p>
        </p:txBody>
      </p:sp>
      <p:sp>
        <p:nvSpPr>
          <p:cNvPr id="22" name="Dijagram toka: Odluka 21"/>
          <p:cNvSpPr/>
          <p:nvPr/>
        </p:nvSpPr>
        <p:spPr>
          <a:xfrm>
            <a:off x="3885615" y="4639851"/>
            <a:ext cx="1332000" cy="648000"/>
          </a:xfrm>
          <a:prstGeom prst="flowChartDecision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hr-HR" sz="1400">
                <a:solidFill>
                  <a:schemeClr val="tx1"/>
                </a:solidFill>
              </a:rPr>
              <a:t>n % 2==0</a:t>
            </a:r>
            <a:endParaRPr lang="hr-HR" sz="1400" dirty="0">
              <a:solidFill>
                <a:schemeClr val="tx1"/>
              </a:solidFill>
            </a:endParaRPr>
          </a:p>
        </p:txBody>
      </p:sp>
      <p:cxnSp>
        <p:nvCxnSpPr>
          <p:cNvPr id="23" name="Ravni poveznik 22"/>
          <p:cNvCxnSpPr/>
          <p:nvPr/>
        </p:nvCxnSpPr>
        <p:spPr>
          <a:xfrm flipH="1" flipV="1">
            <a:off x="3225846" y="4966304"/>
            <a:ext cx="648000" cy="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vni poveznik 26"/>
          <p:cNvCxnSpPr>
            <a:stCxn id="5" idx="2"/>
            <a:endCxn id="5" idx="2"/>
          </p:cNvCxnSpPr>
          <p:nvPr/>
        </p:nvCxnSpPr>
        <p:spPr>
          <a:xfrm>
            <a:off x="3265850" y="5743907"/>
            <a:ext cx="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niOkvir 28"/>
          <p:cNvSpPr txBox="1"/>
          <p:nvPr/>
        </p:nvSpPr>
        <p:spPr>
          <a:xfrm>
            <a:off x="631365" y="2807752"/>
            <a:ext cx="33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500" dirty="0">
                <a:solidFill>
                  <a:schemeClr val="accent1"/>
                </a:solidFill>
              </a:rPr>
              <a:t>početak</a:t>
            </a:r>
          </a:p>
          <a:p>
            <a:r>
              <a:rPr lang="hr-HR" sz="1500" dirty="0"/>
              <a:t>upiši </a:t>
            </a:r>
            <a:r>
              <a:rPr lang="hr-HR" sz="1500"/>
              <a:t>broj </a:t>
            </a:r>
            <a:r>
              <a:rPr lang="hr-HR" sz="1500" b="1" dirty="0"/>
              <a:t>n</a:t>
            </a:r>
          </a:p>
          <a:p>
            <a:r>
              <a:rPr lang="hr-HR" sz="1500"/>
              <a:t>ako je ostatak dijeljenja </a:t>
            </a:r>
            <a:r>
              <a:rPr lang="hr-HR" sz="1500" b="1"/>
              <a:t>n</a:t>
            </a:r>
            <a:r>
              <a:rPr lang="hr-HR" sz="1500"/>
              <a:t> s </a:t>
            </a:r>
            <a:r>
              <a:rPr lang="hr-HR" sz="1500" b="1"/>
              <a:t>2</a:t>
            </a:r>
            <a:r>
              <a:rPr lang="hr-HR" sz="1500"/>
              <a:t> jednak nuli</a:t>
            </a:r>
            <a:r>
              <a:rPr lang="hr-HR" sz="1500" b="1"/>
              <a:t> </a:t>
            </a:r>
            <a:endParaRPr lang="hr-HR" sz="1500" b="1" dirty="0"/>
          </a:p>
          <a:p>
            <a:r>
              <a:rPr lang="hr-HR" sz="1500" dirty="0"/>
              <a:t>        </a:t>
            </a:r>
            <a:r>
              <a:rPr lang="hr-HR" sz="1500"/>
              <a:t>ispiši  </a:t>
            </a:r>
            <a:r>
              <a:rPr lang="hr-HR" sz="1500" b="1"/>
              <a:t>paran</a:t>
            </a:r>
            <a:endParaRPr lang="hr-HR" sz="1500" b="1" dirty="0"/>
          </a:p>
          <a:p>
            <a:r>
              <a:rPr lang="hr-HR" sz="1500" dirty="0"/>
              <a:t>inače </a:t>
            </a:r>
          </a:p>
          <a:p>
            <a:r>
              <a:rPr lang="hr-HR" sz="1500" dirty="0"/>
              <a:t>        </a:t>
            </a:r>
            <a:r>
              <a:rPr lang="hr-HR" sz="1500"/>
              <a:t>ispiši </a:t>
            </a:r>
            <a:r>
              <a:rPr lang="hr-HR" sz="1500" b="1"/>
              <a:t>neparan</a:t>
            </a:r>
            <a:endParaRPr lang="hr-HR" sz="1500" b="1" dirty="0"/>
          </a:p>
          <a:p>
            <a:r>
              <a:rPr lang="hr-HR" sz="1500" dirty="0">
                <a:solidFill>
                  <a:schemeClr val="accent1"/>
                </a:solidFill>
              </a:rPr>
              <a:t>kraj</a:t>
            </a:r>
          </a:p>
        </p:txBody>
      </p:sp>
      <p:sp>
        <p:nvSpPr>
          <p:cNvPr id="30" name="TekstniOkvir 29"/>
          <p:cNvSpPr txBox="1"/>
          <p:nvPr/>
        </p:nvSpPr>
        <p:spPr>
          <a:xfrm>
            <a:off x="5802026" y="2803026"/>
            <a:ext cx="3058940" cy="109260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hr-HR" sz="130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'Upiši broj: '</a:t>
            </a:r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r>
              <a:rPr lang="hr-HR" sz="130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r-HR" sz="130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n % 2 == 0</a:t>
            </a:r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hr-HR" sz="130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'Paran'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hr-HR" sz="13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r-HR" sz="13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hr-HR" sz="130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hr-HR" sz="130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'Neparan'</a:t>
            </a:r>
            <a:r>
              <a:rPr lang="hr-HR" sz="130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hr-HR" sz="13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kstniOkvir 30"/>
          <p:cNvSpPr txBox="1"/>
          <p:nvPr/>
        </p:nvSpPr>
        <p:spPr>
          <a:xfrm>
            <a:off x="979714" y="2361653"/>
            <a:ext cx="1589315" cy="368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ALGORITAM</a:t>
            </a:r>
          </a:p>
        </p:txBody>
      </p:sp>
      <p:sp>
        <p:nvSpPr>
          <p:cNvPr id="32" name="TekstniOkvir 31"/>
          <p:cNvSpPr txBox="1"/>
          <p:nvPr/>
        </p:nvSpPr>
        <p:spPr>
          <a:xfrm>
            <a:off x="3549924" y="2342784"/>
            <a:ext cx="1992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DIJAGRAM TIJEKA</a:t>
            </a:r>
          </a:p>
        </p:txBody>
      </p:sp>
      <p:sp>
        <p:nvSpPr>
          <p:cNvPr id="33" name="TekstniOkvir 32"/>
          <p:cNvSpPr txBox="1"/>
          <p:nvPr/>
        </p:nvSpPr>
        <p:spPr>
          <a:xfrm>
            <a:off x="6128657" y="2357742"/>
            <a:ext cx="170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>
                <a:solidFill>
                  <a:schemeClr val="accent2">
                    <a:lumMod val="75000"/>
                  </a:schemeClr>
                </a:solidFill>
              </a:rPr>
              <a:t>PROGRAM</a:t>
            </a:r>
          </a:p>
        </p:txBody>
      </p:sp>
      <p:sp>
        <p:nvSpPr>
          <p:cNvPr id="34" name="TekstniOkvir 33"/>
          <p:cNvSpPr txBox="1"/>
          <p:nvPr/>
        </p:nvSpPr>
        <p:spPr>
          <a:xfrm>
            <a:off x="3576251" y="4687261"/>
            <a:ext cx="53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008000"/>
                </a:solidFill>
              </a:rPr>
              <a:t>DA</a:t>
            </a:r>
          </a:p>
        </p:txBody>
      </p:sp>
      <p:sp>
        <p:nvSpPr>
          <p:cNvPr id="35" name="TekstniOkvir 34"/>
          <p:cNvSpPr txBox="1"/>
          <p:nvPr/>
        </p:nvSpPr>
        <p:spPr>
          <a:xfrm>
            <a:off x="5122448" y="4668853"/>
            <a:ext cx="531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dirty="0">
                <a:solidFill>
                  <a:srgbClr val="FF0000"/>
                </a:solidFill>
              </a:rPr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37930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Zadaci - </a:t>
            </a:r>
            <a:r>
              <a:rPr lang="hr-HR" dirty="0" err="1"/>
              <a:t>if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Napravi program koji će od korisnika tražiti upis broja 5 i provjeriti da li je upisan traženi broj.</a:t>
            </a:r>
          </a:p>
          <a:p>
            <a:r>
              <a:rPr lang="hr-HR" dirty="0"/>
              <a:t>Napiši program koji će od učitana dva broja prepoznati koji je veći i za koliko.</a:t>
            </a:r>
          </a:p>
          <a:p>
            <a:r>
              <a:rPr lang="hr-HR" dirty="0"/>
              <a:t>Napiši program koji će učitava veličine stranica četverokuta. Program uspoređuje vrijednosti stranica i  ispisuje da li se radi o kvadratu ili o pravokutniku.</a:t>
            </a:r>
          </a:p>
          <a:p>
            <a:r>
              <a:rPr lang="hr-HR" dirty="0"/>
              <a:t>Napišite program koji će za učitani cijeli broj provjeriti je li djeljiv sa 7.</a:t>
            </a:r>
          </a:p>
        </p:txBody>
      </p:sp>
    </p:spTree>
    <p:extLst>
      <p:ext uri="{BB962C8B-B14F-4D97-AF65-F5344CB8AC3E}">
        <p14:creationId xmlns:p14="http://schemas.microsoft.com/office/powerpoint/2010/main" val="96792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Algoritmi s uporabom petlje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Naredba ponavljanja</a:t>
            </a:r>
          </a:p>
        </p:txBody>
      </p:sp>
    </p:spTree>
    <p:extLst>
      <p:ext uri="{BB962C8B-B14F-4D97-AF65-F5344CB8AC3E}">
        <p14:creationId xmlns:p14="http://schemas.microsoft.com/office/powerpoint/2010/main" val="1247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Primjer: Ispiši 10 puta Dobar dan!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20" r="79870" b="43997"/>
          <a:stretch/>
        </p:blipFill>
        <p:spPr>
          <a:xfrm>
            <a:off x="962167" y="2045753"/>
            <a:ext cx="1949999" cy="344740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4348" t="1617" r="70115" b="75360"/>
          <a:stretch/>
        </p:blipFill>
        <p:spPr>
          <a:xfrm>
            <a:off x="3846444" y="2045753"/>
            <a:ext cx="3792695" cy="19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for – naredba za petlju, ponavljanje</a:t>
            </a:r>
            <a:br>
              <a:rPr lang="hr-HR" dirty="0"/>
            </a:b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68223" y="2057401"/>
            <a:ext cx="5607555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Akcijski gumb: Naprijed ili dalje 2">
            <a:hlinkClick r:id="" action="ppaction://noaction" highlightClick="1"/>
          </p:cNvPr>
          <p:cNvSpPr/>
          <p:nvPr/>
        </p:nvSpPr>
        <p:spPr>
          <a:xfrm>
            <a:off x="7109927" y="3219061"/>
            <a:ext cx="186612" cy="1772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Akcijski gumb: Naprijed ili dalje 3">
            <a:hlinkClick r:id="" action="ppaction://noaction" highlightClick="1"/>
          </p:cNvPr>
          <p:cNvSpPr/>
          <p:nvPr/>
        </p:nvSpPr>
        <p:spPr>
          <a:xfrm>
            <a:off x="7109927" y="4329404"/>
            <a:ext cx="167951" cy="16795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Naprijed ili dalje 4">
            <a:hlinkClick r:id="" action="ppaction://noaction" highlightClick="1"/>
          </p:cNvPr>
          <p:cNvSpPr/>
          <p:nvPr/>
        </p:nvSpPr>
        <p:spPr>
          <a:xfrm>
            <a:off x="7109927" y="5215812"/>
            <a:ext cx="186612" cy="15862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02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/>
              <a:t>1. Ispiši brojeve od 0 do 5.</a:t>
            </a:r>
          </a:p>
        </p:txBody>
      </p:sp>
      <p:pic>
        <p:nvPicPr>
          <p:cNvPr id="8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589" t="35606" r="38322" b="47583"/>
          <a:stretch/>
        </p:blipFill>
        <p:spPr>
          <a:xfrm>
            <a:off x="1168068" y="2268299"/>
            <a:ext cx="5228575" cy="1643205"/>
          </a:xfrm>
          <a:prstGeom prst="rect">
            <a:avLst/>
          </a:prstGeom>
        </p:spPr>
      </p:pic>
      <p:sp>
        <p:nvSpPr>
          <p:cNvPr id="3" name="Akcijski gumb: Povratak 2">
            <a:hlinkClick r:id="" action="ppaction://noaction" highlightClick="1"/>
          </p:cNvPr>
          <p:cNvSpPr/>
          <p:nvPr/>
        </p:nvSpPr>
        <p:spPr>
          <a:xfrm>
            <a:off x="8515350" y="6055567"/>
            <a:ext cx="292748" cy="20527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30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000" dirty="0"/>
              <a:t>2. Ispiši brojeve od 5 do10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589" t="33957" r="36173" b="51211"/>
          <a:stretch/>
        </p:blipFill>
        <p:spPr>
          <a:xfrm>
            <a:off x="872836" y="2328603"/>
            <a:ext cx="6514022" cy="1685732"/>
          </a:xfrm>
          <a:prstGeom prst="rect">
            <a:avLst/>
          </a:prstGeom>
        </p:spPr>
      </p:pic>
      <p:sp>
        <p:nvSpPr>
          <p:cNvPr id="4" name="Akcijski gumb: Povratak 3">
            <a:hlinkClick r:id="" action="ppaction://noaction" highlightClick="1"/>
          </p:cNvPr>
          <p:cNvSpPr/>
          <p:nvPr/>
        </p:nvSpPr>
        <p:spPr>
          <a:xfrm>
            <a:off x="8515350" y="6055567"/>
            <a:ext cx="292748" cy="20527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996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400" dirty="0"/>
              <a:t>3. Napiši program koji će ispisati sve neparne brojeve u intervalu od 1 – 30. Ispiši brojeve u jednom redu razdvojene zarezom.</a:t>
            </a:r>
          </a:p>
        </p:txBody>
      </p:sp>
      <p:sp>
        <p:nvSpPr>
          <p:cNvPr id="4" name="Akcijski gumb: Povratak 3">
            <a:hlinkClick r:id="" action="ppaction://noaction" highlightClick="1"/>
          </p:cNvPr>
          <p:cNvSpPr/>
          <p:nvPr/>
        </p:nvSpPr>
        <p:spPr>
          <a:xfrm>
            <a:off x="8515350" y="6055567"/>
            <a:ext cx="292748" cy="20527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/>
          <a:srcRect t="63862" r="11910"/>
          <a:stretch/>
        </p:blipFill>
        <p:spPr>
          <a:xfrm>
            <a:off x="925843" y="2244216"/>
            <a:ext cx="7573430" cy="1574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9158" y="4372728"/>
            <a:ext cx="8686800" cy="862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Ravni poveznik sa strelicom 8"/>
          <p:cNvCxnSpPr/>
          <p:nvPr/>
        </p:nvCxnSpPr>
        <p:spPr>
          <a:xfrm flipH="1" flipV="1">
            <a:off x="4180114" y="3265714"/>
            <a:ext cx="335903" cy="645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niOkvir 9"/>
          <p:cNvSpPr txBox="1"/>
          <p:nvPr/>
        </p:nvSpPr>
        <p:spPr>
          <a:xfrm>
            <a:off x="3610946" y="3911298"/>
            <a:ext cx="155821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Separator </a:t>
            </a:r>
            <a:r>
              <a:rPr lang="hr-HR" b="1" dirty="0" err="1"/>
              <a:t>end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4686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47" y="134909"/>
            <a:ext cx="1543291" cy="457200"/>
          </a:xfrm>
          <a:prstGeom prst="rect">
            <a:avLst/>
          </a:prstGeom>
        </p:spPr>
      </p:pic>
      <p:graphicFrame>
        <p:nvGraphicFramePr>
          <p:cNvPr id="6" name="Tablica 5"/>
          <p:cNvGraphicFramePr>
            <a:graphicFrameLocks noGrp="1"/>
          </p:cNvGraphicFramePr>
          <p:nvPr/>
        </p:nvGraphicFramePr>
        <p:xfrm>
          <a:off x="457200" y="1246909"/>
          <a:ext cx="8299938" cy="5196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642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Naredba grananja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if</a:t>
                      </a:r>
                      <a:r>
                        <a:rPr lang="hr-HR" sz="2400" dirty="0"/>
                        <a:t> broj==5: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    </a:t>
                      </a:r>
                      <a:r>
                        <a:rPr lang="hr-HR" sz="2400" dirty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/>
                        <a:t> (</a:t>
                      </a:r>
                      <a:r>
                        <a:rPr lang="hr-H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'Točan upis!'</a:t>
                      </a:r>
                      <a:r>
                        <a:rPr lang="hr-HR" sz="2400" dirty="0"/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else</a:t>
                      </a:r>
                      <a:r>
                        <a:rPr lang="hr-HR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: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    </a:t>
                      </a:r>
                      <a:r>
                        <a:rPr lang="hr-HR" sz="2400" dirty="0">
                          <a:solidFill>
                            <a:srgbClr val="7030A0"/>
                          </a:solidFill>
                        </a:rPr>
                        <a:t>print</a:t>
                      </a:r>
                      <a:r>
                        <a:rPr lang="hr-HR" sz="2400" dirty="0"/>
                        <a:t> (</a:t>
                      </a:r>
                      <a:r>
                        <a:rPr lang="hr-HR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'Krivi upis!'</a:t>
                      </a:r>
                      <a:r>
                        <a:rPr lang="hr-HR" sz="2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685800" marR="0" lvl="2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Cjelobrojno dijeljenje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Broj =</a:t>
                      </a:r>
                      <a:r>
                        <a:rPr lang="hr-HR" sz="24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5 // 2</a:t>
                      </a:r>
                      <a:endParaRPr lang="hr-HR" sz="24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Modul</a:t>
                      </a:r>
                      <a:r>
                        <a:rPr lang="hr-HR" sz="2400" baseline="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- </a:t>
                      </a:r>
                      <a:r>
                        <a:rPr lang="hr-HR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ostatak prilikom dijeljenja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Rad s decimalnim brojevima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Broj = </a:t>
                      </a:r>
                      <a:r>
                        <a:rPr lang="hr-HR" sz="2400" dirty="0" err="1"/>
                        <a:t>float</a:t>
                      </a:r>
                      <a:r>
                        <a:rPr lang="hr-HR" sz="2400" dirty="0"/>
                        <a:t> (3.45)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Petlja bez logičkog uvjeta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2"/>
                      <a:r>
                        <a:rPr lang="hr-HR" sz="2400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 </a:t>
                      </a:r>
                      <a:r>
                        <a:rPr lang="hr-HR" sz="2400" kern="12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2400" kern="1200" dirty="0" err="1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range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(5):</a:t>
                      </a:r>
                    </a:p>
                    <a:p>
                      <a:pPr lvl="2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hr-HR" sz="2400" kern="1200" dirty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print</a:t>
                      </a:r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2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2800" dirty="0"/>
              <a:t>4. Napiši program koji će ispisati sve parne dvoznamenkaste brojeve u intervalu od  42  do 8. 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481" t="36752" r="42944" b="40705"/>
          <a:stretch/>
        </p:blipFill>
        <p:spPr>
          <a:xfrm>
            <a:off x="1079424" y="2064334"/>
            <a:ext cx="6356371" cy="315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4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5. Napravi program koji u intervalu od 5  do 75 ispisuje sve brojeve djeljive sa 6.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1235" t="37077" r="43883" b="17103"/>
          <a:stretch/>
        </p:blipFill>
        <p:spPr>
          <a:xfrm>
            <a:off x="628650" y="2385601"/>
            <a:ext cx="4963688" cy="22352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b="7951"/>
          <a:stretch/>
        </p:blipFill>
        <p:spPr>
          <a:xfrm>
            <a:off x="6966528" y="2027285"/>
            <a:ext cx="1379179" cy="428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70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700" dirty="0"/>
              <a:t>6. Napravi program koji ispisuje brojeve u intervalu od  do M. 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480" t="35988" r="36174" b="51213"/>
          <a:stretch/>
        </p:blipFill>
        <p:spPr>
          <a:xfrm>
            <a:off x="959081" y="2415886"/>
            <a:ext cx="6750160" cy="150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Zadaci - for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Napravi program koji ispisuje brojeve u intervalu od 356 do 367.</a:t>
            </a:r>
          </a:p>
          <a:p>
            <a:r>
              <a:rPr lang="hr-HR" dirty="0"/>
              <a:t>Napiši program koji će ispisati sve parne dvoznamenkaste brojeve u intervalu od  42  do 8. Brojevi neka budu ispisani u redu, međusobno razdvojeni zarezom.</a:t>
            </a:r>
          </a:p>
          <a:p>
            <a:r>
              <a:rPr lang="hr-HR" dirty="0"/>
              <a:t>Napravi program koji ispisuje brojeve u intervalu od a do b.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354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700" dirty="0"/>
              <a:t>7. Napravi program koji računa i ispisuje zbroj svih brojeva od 1 – 100.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5900" y="4502514"/>
            <a:ext cx="6172200" cy="18609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# </a:t>
            </a:r>
            <a:r>
              <a:rPr lang="hr-HR" b="1" dirty="0">
                <a:solidFill>
                  <a:srgbClr val="FF0000"/>
                </a:solidFill>
              </a:rPr>
              <a:t>zbroj=</a:t>
            </a:r>
            <a:r>
              <a:rPr lang="hr-HR" b="1" dirty="0" err="1">
                <a:solidFill>
                  <a:srgbClr val="FF0000"/>
                </a:solidFill>
              </a:rPr>
              <a:t>zbroj+i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 nazivamo brojač    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(možemo ga pisati i:  zbroj+=i)</a:t>
            </a:r>
          </a:p>
          <a:p>
            <a:pPr marL="0" indent="0">
              <a:buNone/>
            </a:pPr>
            <a:endParaRPr lang="hr-H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#svaki put kad petlja ide dalje u brojač dodaje vrijednost koju sadrži 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/>
          <a:srcRect l="9809" t="10876" r="53938" b="66808"/>
          <a:stretch/>
        </p:blipFill>
        <p:spPr>
          <a:xfrm>
            <a:off x="1331641" y="2057401"/>
            <a:ext cx="6669360" cy="230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8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hr-HR" sz="3200" dirty="0"/>
              <a:t>8. Napravi program koji će prebrojati koliko u intervalu od 1 – 100 ima brojeva djeljivih sa x.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l="774" t="34129" r="1843" b="15611"/>
          <a:stretch/>
        </p:blipFill>
        <p:spPr>
          <a:xfrm>
            <a:off x="91440" y="2085648"/>
            <a:ext cx="9052560" cy="23286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b="31970"/>
          <a:stretch/>
        </p:blipFill>
        <p:spPr>
          <a:xfrm>
            <a:off x="1001634" y="5073546"/>
            <a:ext cx="6969727" cy="954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04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Uporaba naredbi za grananje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2038" y="1825625"/>
            <a:ext cx="7886700" cy="4351338"/>
          </a:xfrm>
        </p:spPr>
        <p:txBody>
          <a:bodyPr/>
          <a:lstStyle/>
          <a:p>
            <a:r>
              <a:rPr lang="hr-HR" dirty="0"/>
              <a:t>Naredba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dirty="0"/>
              <a:t>Naredba 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elif</a:t>
            </a: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r>
              <a:rPr lang="hr-HR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</a:t>
            </a:r>
            <a:r>
              <a:rPr lang="hr-HR" dirty="0"/>
              <a:t>: </a:t>
            </a:r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4157316" y="1825625"/>
            <a:ext cx="2940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 uvjet:</a:t>
            </a:r>
          </a:p>
          <a:p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1</a:t>
            </a:r>
          </a:p>
          <a:p>
            <a:r>
              <a:rPr lang="hr-HR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2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629235" y="4039415"/>
            <a:ext cx="29404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uvjet1: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1</a:t>
            </a:r>
          </a:p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uvjet2: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2</a:t>
            </a:r>
          </a:p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elif</a:t>
            </a:r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uvjet3: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3</a:t>
            </a:r>
          </a:p>
          <a:p>
            <a:r>
              <a:rPr lang="hr-HR" sz="1600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hr-HR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blok naredbi 4</a:t>
            </a:r>
          </a:p>
        </p:txBody>
      </p:sp>
    </p:spTree>
    <p:extLst>
      <p:ext uri="{BB962C8B-B14F-4D97-AF65-F5344CB8AC3E}">
        <p14:creationId xmlns:p14="http://schemas.microsoft.com/office/powerpoint/2010/main" val="407206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</a:t>
            </a:r>
            <a:r>
              <a:rPr lang="hr-HR" dirty="0" err="1"/>
              <a:t>if</a:t>
            </a:r>
            <a:r>
              <a:rPr lang="hr-HR" dirty="0"/>
              <a:t> -naredba grananja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b="1" dirty="0"/>
          </a:p>
          <a:p>
            <a:pPr>
              <a:buNone/>
            </a:pPr>
            <a:r>
              <a:rPr lang="hr-HR" b="1" dirty="0" err="1">
                <a:solidFill>
                  <a:srgbClr val="FF0000"/>
                </a:solidFill>
              </a:rPr>
              <a:t>if</a:t>
            </a:r>
            <a:r>
              <a:rPr lang="hr-HR" b="1" dirty="0">
                <a:solidFill>
                  <a:srgbClr val="FF0000"/>
                </a:solidFill>
              </a:rPr>
              <a:t> </a:t>
            </a:r>
            <a:r>
              <a:rPr lang="hr-HR" b="1" dirty="0"/>
              <a:t>uvjet</a:t>
            </a:r>
            <a:r>
              <a:rPr lang="hr-HR" b="1" dirty="0">
                <a:solidFill>
                  <a:srgbClr val="FF0000"/>
                </a:solidFill>
              </a:rPr>
              <a:t>:</a:t>
            </a:r>
            <a:endParaRPr lang="hr-H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b="1" dirty="0"/>
              <a:t>          blok_naredbi</a:t>
            </a:r>
          </a:p>
          <a:p>
            <a:pPr>
              <a:buNone/>
            </a:pPr>
            <a:r>
              <a:rPr lang="hr-HR" b="1" dirty="0" err="1">
                <a:solidFill>
                  <a:srgbClr val="FF0000"/>
                </a:solidFill>
              </a:rPr>
              <a:t>else</a:t>
            </a:r>
            <a:r>
              <a:rPr lang="hr-HR" b="1" dirty="0">
                <a:solidFill>
                  <a:srgbClr val="FF0000"/>
                </a:solidFill>
              </a:rPr>
              <a:t>:</a:t>
            </a:r>
            <a:endParaRPr lang="hr-H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hr-HR" b="1" dirty="0"/>
              <a:t>          blok_naredbi</a:t>
            </a:r>
          </a:p>
          <a:p>
            <a:endParaRPr lang="hr-HR" b="1" dirty="0"/>
          </a:p>
          <a:p>
            <a:r>
              <a:rPr lang="hr-HR" dirty="0"/>
              <a:t>Moramo paziti na strukturno pisanje.</a:t>
            </a:r>
          </a:p>
          <a:p>
            <a:endParaRPr lang="hr-HR" b="1" dirty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7985" y="2331122"/>
            <a:ext cx="2800350" cy="196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966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Uvjeti: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7613"/>
          <a:stretch>
            <a:fillRect/>
          </a:stretch>
        </p:blipFill>
        <p:spPr bwMode="auto">
          <a:xfrm>
            <a:off x="1770382" y="1545585"/>
            <a:ext cx="5603235" cy="433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109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85763" indent="-385763"/>
            <a:r>
              <a:rPr lang="hr-HR" sz="4000" dirty="0"/>
              <a:t>1. Provjeri jesu li učitana dva cijela broja jednaka.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730121" y="2057400"/>
            <a:ext cx="6354389" cy="3394472"/>
          </a:xfrm>
        </p:spPr>
        <p:txBody>
          <a:bodyPr>
            <a:normAutofit/>
          </a:bodyPr>
          <a:lstStyle/>
          <a:p>
            <a:pPr marL="385763" indent="-385763">
              <a:buNone/>
            </a:pPr>
            <a:r>
              <a:rPr lang="hr-HR" dirty="0"/>
              <a:t>a= </a:t>
            </a:r>
            <a:r>
              <a:rPr lang="hr-HR" dirty="0" err="1"/>
              <a:t>int</a:t>
            </a:r>
            <a:r>
              <a:rPr lang="hr-HR" dirty="0"/>
              <a:t> (input(„Unesi prvi broj:”))</a:t>
            </a:r>
          </a:p>
          <a:p>
            <a:pPr marL="385763" indent="-385763">
              <a:buNone/>
            </a:pPr>
            <a:r>
              <a:rPr lang="hr-HR" dirty="0"/>
              <a:t>b= </a:t>
            </a:r>
            <a:r>
              <a:rPr lang="hr-HR" dirty="0" err="1"/>
              <a:t>int</a:t>
            </a:r>
            <a:r>
              <a:rPr lang="hr-HR" dirty="0"/>
              <a:t> (input(„Unesi drugi broj:”))</a:t>
            </a:r>
          </a:p>
          <a:p>
            <a:pPr marL="385763" indent="-385763">
              <a:buNone/>
            </a:pPr>
            <a:r>
              <a:rPr lang="hr-HR" dirty="0" err="1">
                <a:solidFill>
                  <a:srgbClr val="FF0000"/>
                </a:solidFill>
              </a:rPr>
              <a:t>if</a:t>
            </a:r>
            <a:r>
              <a:rPr lang="hr-HR" dirty="0"/>
              <a:t> a==b</a:t>
            </a:r>
            <a:r>
              <a:rPr lang="hr-HR" dirty="0">
                <a:solidFill>
                  <a:srgbClr val="FF0000"/>
                </a:solidFill>
              </a:rPr>
              <a:t>:</a:t>
            </a:r>
            <a:br>
              <a:rPr lang="hr-HR" dirty="0"/>
            </a:br>
            <a:r>
              <a:rPr lang="hr-HR" dirty="0"/>
              <a:t>	</a:t>
            </a:r>
            <a:r>
              <a:rPr lang="hr-HR" dirty="0">
                <a:solidFill>
                  <a:srgbClr val="FF0000"/>
                </a:solidFill>
              </a:rPr>
              <a:t>print</a:t>
            </a:r>
            <a:r>
              <a:rPr lang="hr-HR" dirty="0"/>
              <a:t>(„Brojevi su jednaki!”)</a:t>
            </a:r>
          </a:p>
          <a:p>
            <a:pPr marL="385763" indent="-385763">
              <a:buNone/>
            </a:pPr>
            <a:r>
              <a:rPr lang="hr-HR" dirty="0" err="1">
                <a:solidFill>
                  <a:srgbClr val="FF0000"/>
                </a:solidFill>
              </a:rPr>
              <a:t>else</a:t>
            </a:r>
            <a:r>
              <a:rPr lang="hr-HR" dirty="0">
                <a:solidFill>
                  <a:srgbClr val="FF0000"/>
                </a:solidFill>
              </a:rPr>
              <a:t>:</a:t>
            </a:r>
            <a:br>
              <a:rPr lang="hr-HR" dirty="0"/>
            </a:br>
            <a:r>
              <a:rPr lang="hr-HR" dirty="0"/>
              <a:t>	</a:t>
            </a:r>
            <a:r>
              <a:rPr lang="hr-HR" dirty="0">
                <a:solidFill>
                  <a:srgbClr val="FF0000"/>
                </a:solidFill>
              </a:rPr>
              <a:t>print</a:t>
            </a:r>
            <a:r>
              <a:rPr lang="hr-HR" dirty="0"/>
              <a:t>(„Brojevi su različiti!”)</a:t>
            </a:r>
          </a:p>
          <a:p>
            <a:pPr marL="385763" indent="-385763">
              <a:buNone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927" y="1075135"/>
            <a:ext cx="2800350" cy="1964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651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2. Napiši program koji učitava veličine stranica četverokuta. Program uspoređuje vrijednosti stranica i  ispisuje da li se radi o kvadratu ili o pravokutniku.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1481" t="36179" r="28974" b="44526"/>
          <a:stretch/>
        </p:blipFill>
        <p:spPr>
          <a:xfrm>
            <a:off x="628650" y="2136138"/>
            <a:ext cx="8467260" cy="232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3. Napravi program koji omogućuje unos dvaju brojeva, uspoređuje  i  ispisuje koji broj je veći.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56412" t="7141" r="11149" b="73755"/>
          <a:stretch/>
        </p:blipFill>
        <p:spPr>
          <a:xfrm>
            <a:off x="677449" y="2328603"/>
            <a:ext cx="8011557" cy="265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dirty="0"/>
              <a:t>4. Napiši program  koji  učitava dva broja (A, B), te uvijek oduzima od većeg broja manji.</a:t>
            </a:r>
            <a:br>
              <a:rPr lang="hr-HR" sz="2400" dirty="0"/>
            </a:b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 cstate="print"/>
          <a:srcRect l="18806" t="46070" r="44600" b="19977"/>
          <a:stretch/>
        </p:blipFill>
        <p:spPr>
          <a:xfrm>
            <a:off x="731287" y="1324947"/>
            <a:ext cx="7079580" cy="3694922"/>
          </a:xfrm>
          <a:prstGeom prst="rect">
            <a:avLst/>
          </a:prstGeom>
        </p:spPr>
      </p:pic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r="55669" b="66690"/>
          <a:stretch/>
        </p:blipFill>
        <p:spPr>
          <a:xfrm>
            <a:off x="731287" y="3254055"/>
            <a:ext cx="7886700" cy="333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</TotalTime>
  <Words>732</Words>
  <Application>Microsoft Office PowerPoint</Application>
  <PresentationFormat>Prikaz na zaslonu (4:3)</PresentationFormat>
  <Paragraphs>122</Paragraphs>
  <Slides>25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1" baseType="lpstr">
      <vt:lpstr>Calibri</vt:lpstr>
      <vt:lpstr>Courier New</vt:lpstr>
      <vt:lpstr>Gill Sans MT</vt:lpstr>
      <vt:lpstr>Verdana</vt:lpstr>
      <vt:lpstr>Wingdings 2</vt:lpstr>
      <vt:lpstr>Solsticij</vt:lpstr>
      <vt:lpstr>PowerPoint prezentacija</vt:lpstr>
      <vt:lpstr>PowerPoint prezentacija</vt:lpstr>
      <vt:lpstr>Uporaba naredbi za grananje</vt:lpstr>
      <vt:lpstr> if -naredba grananja</vt:lpstr>
      <vt:lpstr>Uvjeti:</vt:lpstr>
      <vt:lpstr>1. Provjeri jesu li učitana dva cijela broja jednaka.</vt:lpstr>
      <vt:lpstr>2. Napiši program koji učitava veličine stranica četverokuta. Program uspoređuje vrijednosti stranica i  ispisuje da li se radi o kvadratu ili o pravokutniku.</vt:lpstr>
      <vt:lpstr>3. Napravi program koji omogućuje unos dvaju brojeva, uspoređuje  i  ispisuje koji broj je veći.</vt:lpstr>
      <vt:lpstr>4. Napiši program  koji  učitava dva broja (A, B), te uvijek oduzima od većeg broja manji. </vt:lpstr>
      <vt:lpstr>Naredbe za cjelobrojno dijeljenje i dijeljenje s ostatkom</vt:lpstr>
      <vt:lpstr>5. Program provjerava je li uneseni broj paran ili neparan.</vt:lpstr>
      <vt:lpstr>Algoritam – dijagram tijeka-program</vt:lpstr>
      <vt:lpstr>Zadaci - if</vt:lpstr>
      <vt:lpstr>Algoritmi s uporabom petlje</vt:lpstr>
      <vt:lpstr>Primjer: Ispiši 10 puta Dobar dan!</vt:lpstr>
      <vt:lpstr>for – naredba za petlju, ponavljanje </vt:lpstr>
      <vt:lpstr>1. Ispiši brojeve od 0 do 5.</vt:lpstr>
      <vt:lpstr>2. Ispiši brojeve od 5 do10</vt:lpstr>
      <vt:lpstr>3. Napiši program koji će ispisati sve neparne brojeve u intervalu od 1 – 30. Ispiši brojeve u jednom redu razdvojene zarezom.</vt:lpstr>
      <vt:lpstr>4. Napiši program koji će ispisati sve parne dvoznamenkaste brojeve u intervalu od  42  do 8. </vt:lpstr>
      <vt:lpstr>5. Napravi program koji u intervalu od 5  do 75 ispisuje sve brojeve djeljive sa 6.</vt:lpstr>
      <vt:lpstr>6. Napravi program koji ispisuje brojeve u intervalu od  do M.  </vt:lpstr>
      <vt:lpstr>Zadaci - for</vt:lpstr>
      <vt:lpstr>7. Napravi program koji računa i ispisuje zbroj svih brojeva od 1 – 100. </vt:lpstr>
      <vt:lpstr>8. Napravi program koji će prebrojati koliko u intervalu od 1 – 100 ima brojeva djeljivih sa x.</vt:lpstr>
    </vt:vector>
  </TitlesOfParts>
  <Company>bht.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Programski jezik</dc:title>
  <dc:creator>admin</dc:creator>
  <cp:lastModifiedBy>Skola</cp:lastModifiedBy>
  <cp:revision>4</cp:revision>
  <dcterms:created xsi:type="dcterms:W3CDTF">2018-03-02T18:12:50Z</dcterms:created>
  <dcterms:modified xsi:type="dcterms:W3CDTF">2022-10-10T09:16:07Z</dcterms:modified>
</cp:coreProperties>
</file>