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9" r:id="rId5"/>
    <p:sldId id="263" r:id="rId6"/>
    <p:sldId id="265" r:id="rId7"/>
    <p:sldId id="261" r:id="rId8"/>
    <p:sldId id="260" r:id="rId9"/>
    <p:sldId id="266" r:id="rId10"/>
    <p:sldId id="267" r:id="rId11"/>
    <p:sldId id="25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282A-2361-48F8-8825-9DBFBEFEC84F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BD1B8-4C27-4C31-A469-86013787BAD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796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119809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253394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191-84FD-495E-8124-1353800BCC1E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D5B-38BA-4D71-854A-1569840112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5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191-84FD-495E-8124-1353800BCC1E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D5B-38BA-4D71-854A-1569840112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158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191-84FD-495E-8124-1353800BCC1E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D5B-38BA-4D71-854A-1569840112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740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63C03-C4DB-4F05-9CE6-5C56C91E9670}" type="datetime1">
              <a:rPr lang="hr-H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6.8.2020.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ime i prezime predavača: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EA07D-65EB-42FE-8CFB-47C8EEA36A7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2714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783FD5-0411-478F-9D49-4321BEC6FCBC}" type="datetime1">
              <a:rPr lang="hr-H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6.8.2020.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ime i prezime predavača: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12AE2-F644-4AC3-B348-975BD66C8F1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5353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7B83D0-6F0C-4285-A171-6168BAD54F31}" type="datetime1">
              <a:rPr lang="hr-H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6.8.2020.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ime i prezime predavača: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287ADC-6C13-4B93-B3DF-DEFA475034D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14455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CBC741-E2BD-4098-AEF7-8156FB999B21}" type="datetime1">
              <a:rPr lang="hr-H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6.8.2020.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ime i prezime predavača: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E73AB-393B-459B-AB76-2A4C7EEDAD0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57622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5B5E6B-00FE-46AB-9D02-F115832F8582}" type="datetime1">
              <a:rPr lang="hr-H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6.8.2020.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ime i prezime predavača: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38E80-91AE-490C-8D38-66708AFF930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27587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D4C515-D13D-4A3B-BDA5-154F481BAE0B}" type="datetime1">
              <a:rPr lang="hr-H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6.8.2020.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ime i prezime predavača: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0B3A05-FC89-4D55-9284-ABD3254A333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6536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03D66-9782-437C-BECF-FAE37834EEF5}" type="datetime1">
              <a:rPr lang="hr-H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6.8.2020.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ime i prezime predavača: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B84BB-F317-4183-A752-C81E7D62C4C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10700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33BB2-B99E-4BE0-93BE-FEAA661CD282}" type="datetime1">
              <a:rPr lang="hr-H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6.8.2020.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ime i prezime predavača: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61BDC-77E4-4D53-B5D2-FBD7F3E09C5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5668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191-84FD-495E-8124-1353800BCC1E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D5B-38BA-4D71-854A-1569840112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994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5CEB41-E799-4C76-BB51-61A0F5EA63FC}" type="datetime1">
              <a:rPr lang="hr-H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6.8.2020.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ime i prezime predavača: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665A06-C8F8-406F-9F8B-7806012D59A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605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06696-BA6C-4091-8EA9-894D055C6932}" type="datetime1">
              <a:rPr lang="hr-H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6.8.2020.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ime i prezime predavača: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D7C1A-D6A6-4A4C-8EB0-3CC07342128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23576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C542A-02E8-4A6D-A4A8-93909EF25F82}" type="datetime1">
              <a:rPr lang="hr-H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6.8.2020.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ime i prezime predavača: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C31A1E-E94C-417B-A7B4-93D5A4FFD69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8895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191-84FD-495E-8124-1353800BCC1E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D5B-38BA-4D71-854A-1569840112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999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191-84FD-495E-8124-1353800BCC1E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D5B-38BA-4D71-854A-1569840112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386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191-84FD-495E-8124-1353800BCC1E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D5B-38BA-4D71-854A-1569840112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986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191-84FD-495E-8124-1353800BCC1E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D5B-38BA-4D71-854A-1569840112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476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191-84FD-495E-8124-1353800BCC1E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D5B-38BA-4D71-854A-1569840112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533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191-84FD-495E-8124-1353800BCC1E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D5B-38BA-4D71-854A-1569840112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80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191-84FD-495E-8124-1353800BCC1E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9D5B-38BA-4D71-854A-1569840112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63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A2191-84FD-495E-8124-1353800BCC1E}" type="datetimeFigureOut">
              <a:rPr lang="hr-HR" smtClean="0"/>
              <a:t>6.8.2020.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9D5B-38BA-4D71-854A-1569840112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735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C747D-5C4B-4426-B210-C2140C7FED0C}" type="datetime1">
              <a:rPr lang="hr-H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6.8.2020.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ime i prezime predavača: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064533-BAE3-4FEC-8256-CAFBC145639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9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s.hr/hr" TargetMode="External"/><Relationship Id="rId7" Type="http://schemas.openxmlformats.org/officeDocument/2006/relationships/hyperlink" Target="http://www.prosat.hr/default.aspx?pgId=407" TargetMode="External"/><Relationship Id="rId2" Type="http://schemas.openxmlformats.org/officeDocument/2006/relationships/hyperlink" Target="https://www.instar-informatika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kronis.hr/komponente.aspx" TargetMode="External"/><Relationship Id="rId5" Type="http://schemas.openxmlformats.org/officeDocument/2006/relationships/hyperlink" Target="https://www.chipoteka.hr/" TargetMode="External"/><Relationship Id="rId4" Type="http://schemas.openxmlformats.org/officeDocument/2006/relationships/hyperlink" Target="https://www.hgshop.h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5tf5bx8t1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Konfiguracija računala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3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>
                <a:hlinkClick r:id="rId2"/>
              </a:rPr>
              <a:t>https://www.instar-informatika.hr/</a:t>
            </a:r>
            <a:r>
              <a:rPr lang="hr-HR" dirty="0"/>
              <a:t>  </a:t>
            </a:r>
          </a:p>
          <a:p>
            <a:r>
              <a:rPr lang="hr-HR" u="sng" dirty="0">
                <a:hlinkClick r:id="rId3"/>
              </a:rPr>
              <a:t>https://www.links.hr/hr</a:t>
            </a:r>
            <a:r>
              <a:rPr lang="hr-HR" dirty="0"/>
              <a:t>  </a:t>
            </a:r>
          </a:p>
          <a:p>
            <a:r>
              <a:rPr lang="hr-HR" u="sng" dirty="0">
                <a:hlinkClick r:id="rId4"/>
              </a:rPr>
              <a:t>https://www.hgshop.hr/</a:t>
            </a:r>
            <a:r>
              <a:rPr lang="hr-HR" dirty="0"/>
              <a:t>  </a:t>
            </a:r>
          </a:p>
          <a:p>
            <a:r>
              <a:rPr lang="hr-HR" u="sng" dirty="0">
                <a:hlinkClick r:id="rId5"/>
              </a:rPr>
              <a:t>https://www.chipoteka.hr/</a:t>
            </a:r>
            <a:r>
              <a:rPr lang="hr-HR" dirty="0"/>
              <a:t>    </a:t>
            </a:r>
          </a:p>
          <a:p>
            <a:r>
              <a:rPr lang="hr-HR" u="sng" dirty="0">
                <a:hlinkClick r:id="rId6"/>
              </a:rPr>
              <a:t>https://www.mikronis.hr/komponente.aspx</a:t>
            </a:r>
            <a:r>
              <a:rPr lang="hr-HR" dirty="0"/>
              <a:t>  </a:t>
            </a:r>
          </a:p>
          <a:p>
            <a:r>
              <a:rPr lang="hr-HR" u="sng" dirty="0">
                <a:hlinkClick r:id="rId7"/>
              </a:rPr>
              <a:t>http://www.prosat.hr/default.aspx?pgId=407</a:t>
            </a:r>
            <a:r>
              <a:rPr lang="hr-HR" dirty="0"/>
              <a:t> 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96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još računalo ima?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3047" y="1556684"/>
            <a:ext cx="10515600" cy="4351338"/>
          </a:xfrm>
        </p:spPr>
        <p:txBody>
          <a:bodyPr/>
          <a:lstStyle/>
          <a:p>
            <a:r>
              <a:rPr lang="hr-HR" dirty="0" smtClean="0"/>
              <a:t>Grafička krtica- odgovorna za grafički prikaz slike na monitoru</a:t>
            </a:r>
          </a:p>
          <a:p>
            <a:r>
              <a:rPr lang="hr-HR" dirty="0" smtClean="0"/>
              <a:t>Zvučna kartica- služi za reprodukciju zvuka na računalu</a:t>
            </a:r>
          </a:p>
          <a:p>
            <a:r>
              <a:rPr lang="hr-HR" dirty="0" smtClean="0"/>
              <a:t>Mrežna kartica – za pristup internetu </a:t>
            </a:r>
            <a:r>
              <a:rPr lang="hr-HR" dirty="0"/>
              <a:t>p</a:t>
            </a:r>
            <a:r>
              <a:rPr lang="hr-HR" dirty="0" smtClean="0"/>
              <a:t>reko kabela</a:t>
            </a:r>
          </a:p>
          <a:p>
            <a:r>
              <a:rPr lang="hr-HR" dirty="0" smtClean="0"/>
              <a:t>WLAN kartica- za bežični pristup internetu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42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" y="606462"/>
            <a:ext cx="4572000" cy="30632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59" y="441064"/>
            <a:ext cx="4663332" cy="31011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7" y="3764504"/>
            <a:ext cx="2857500" cy="28575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44" y="3542180"/>
            <a:ext cx="2715633" cy="271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332" y="458516"/>
            <a:ext cx="6123741" cy="6399484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Matična ploča</a:t>
            </a:r>
            <a:r>
              <a:rPr lang="hr-HR" dirty="0"/>
              <a:t> središnji je dio računala na koji se </a:t>
            </a:r>
            <a:r>
              <a:rPr lang="hr-HR" dirty="0"/>
              <a:t>priključuju:</a:t>
            </a:r>
          </a:p>
          <a:p>
            <a:pPr lvl="1"/>
            <a:r>
              <a:rPr lang="hr-HR" sz="2800" dirty="0"/>
              <a:t>procesor</a:t>
            </a:r>
          </a:p>
          <a:p>
            <a:pPr lvl="1"/>
            <a:r>
              <a:rPr lang="hr-HR" sz="2800" dirty="0"/>
              <a:t>radna memorija</a:t>
            </a:r>
          </a:p>
          <a:p>
            <a:pPr lvl="1"/>
            <a:r>
              <a:rPr lang="hr-HR" sz="2800" dirty="0"/>
              <a:t>grafička kartica</a:t>
            </a:r>
          </a:p>
          <a:p>
            <a:pPr lvl="1"/>
            <a:r>
              <a:rPr lang="hr-HR" sz="2800" dirty="0"/>
              <a:t>mrežna kartica </a:t>
            </a:r>
          </a:p>
          <a:p>
            <a:pPr lvl="1"/>
            <a:r>
              <a:rPr lang="hr-HR" sz="2800" dirty="0"/>
              <a:t>tvrdi disk</a:t>
            </a:r>
          </a:p>
          <a:p>
            <a:pPr lvl="1"/>
            <a:r>
              <a:rPr lang="hr-HR" sz="2800" dirty="0"/>
              <a:t>zvučna </a:t>
            </a:r>
            <a:r>
              <a:rPr lang="hr-HR" sz="2800" dirty="0"/>
              <a:t>kartica i dr. </a:t>
            </a:r>
            <a:endParaRPr lang="hr-HR" sz="2800" dirty="0"/>
          </a:p>
          <a:p>
            <a:pPr marL="457200" lvl="1" indent="0">
              <a:buNone/>
            </a:pPr>
            <a:r>
              <a:rPr lang="hr-HR" sz="2800" dirty="0"/>
              <a:t>te  </a:t>
            </a:r>
            <a:r>
              <a:rPr lang="hr-HR" sz="2800" dirty="0"/>
              <a:t>sadrži utisnute vodiče (veze) za razmjenu podataka između dijelova na njoj. </a:t>
            </a:r>
            <a:endParaRPr lang="hr-HR" sz="2800" dirty="0"/>
          </a:p>
          <a:p>
            <a:r>
              <a:rPr lang="hr-HR" dirty="0"/>
              <a:t>Sadrži utore za dogradnju </a:t>
            </a:r>
            <a:r>
              <a:rPr lang="hr-HR" dirty="0"/>
              <a:t>računala dodatnim karticama te spajanje matične ploče s drugim uređajima (diskom, CD/DWD pogonom) pomoću kabela.	</a:t>
            </a:r>
            <a:r>
              <a:rPr lang="hr-HR" sz="2000" dirty="0"/>
              <a:t>	</a:t>
            </a:r>
            <a:endParaRPr lang="hr-HR" sz="2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10" y="1157762"/>
            <a:ext cx="6386565" cy="39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7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2125" y="623728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24949E87-261D-48B2-B9DD-F4B8833EE667}" type="slidenum">
              <a:rPr lang="en-US" altLang="sr-Latn-R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altLang="sr-Latn-RS" sz="14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/>
          <a:lstStyle/>
          <a:p>
            <a:r>
              <a:rPr lang="hr-HR" altLang="sr-Latn-RS" sz="4000" dirty="0"/>
              <a:t>Matična ploča</a:t>
            </a:r>
            <a:endParaRPr lang="hr-HR" altLang="sr-Latn-RS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18" y="1942312"/>
            <a:ext cx="5492495" cy="335889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063552" y="1518811"/>
            <a:ext cx="200740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Hladnjak procesora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135561" y="5478324"/>
            <a:ext cx="1467563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PS/2 priključci za miša i tipkovnicu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755560" y="5805265"/>
            <a:ext cx="1620361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Serijski i VGA priključak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145504" y="3717033"/>
            <a:ext cx="157423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LPT priključak za pisač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519936" y="5805265"/>
            <a:ext cx="100811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USB priključci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672064" y="5797278"/>
            <a:ext cx="9361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LAN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(mreža)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7824192" y="5805265"/>
            <a:ext cx="99130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Audio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priključci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2999657" y="1869307"/>
            <a:ext cx="955991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sa strelicom 26"/>
          <p:cNvCxnSpPr/>
          <p:nvPr/>
        </p:nvCxnSpPr>
        <p:spPr>
          <a:xfrm flipV="1">
            <a:off x="5087888" y="5301208"/>
            <a:ext cx="0" cy="4960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28"/>
          <p:cNvCxnSpPr/>
          <p:nvPr/>
        </p:nvCxnSpPr>
        <p:spPr>
          <a:xfrm>
            <a:off x="3161674" y="4301807"/>
            <a:ext cx="1125306" cy="6572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ni poveznik sa strelicom 42"/>
          <p:cNvCxnSpPr/>
          <p:nvPr/>
        </p:nvCxnSpPr>
        <p:spPr>
          <a:xfrm flipH="1" flipV="1">
            <a:off x="5835508" y="5190293"/>
            <a:ext cx="206124" cy="6069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sa strelicom 44"/>
          <p:cNvCxnSpPr/>
          <p:nvPr/>
        </p:nvCxnSpPr>
        <p:spPr>
          <a:xfrm flipH="1" flipV="1">
            <a:off x="6384032" y="4869160"/>
            <a:ext cx="432048" cy="9281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ni poveznik sa strelicom 46"/>
          <p:cNvCxnSpPr/>
          <p:nvPr/>
        </p:nvCxnSpPr>
        <p:spPr>
          <a:xfrm flipH="1" flipV="1">
            <a:off x="6739768" y="5101643"/>
            <a:ext cx="1156432" cy="6956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Kutni poveznik 14"/>
          <p:cNvCxnSpPr/>
          <p:nvPr/>
        </p:nvCxnSpPr>
        <p:spPr>
          <a:xfrm flipV="1">
            <a:off x="2675012" y="4830251"/>
            <a:ext cx="828000" cy="851120"/>
          </a:xfrm>
          <a:prstGeom prst="bentConnector3">
            <a:avLst>
              <a:gd name="adj1" fmla="val 59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Kutni poveznik 35"/>
          <p:cNvCxnSpPr/>
          <p:nvPr/>
        </p:nvCxnSpPr>
        <p:spPr>
          <a:xfrm rot="5400000" flipH="1" flipV="1">
            <a:off x="3017680" y="5388291"/>
            <a:ext cx="864000" cy="468000"/>
          </a:xfrm>
          <a:prstGeom prst="bentConnector3">
            <a:avLst>
              <a:gd name="adj1" fmla="val -557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niOkvir 25"/>
          <p:cNvSpPr txBox="1"/>
          <p:nvPr/>
        </p:nvSpPr>
        <p:spPr>
          <a:xfrm>
            <a:off x="5375920" y="1268761"/>
            <a:ext cx="158417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Utori za RAM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memoriju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31" name="Ravni poveznik sa strelicom 30"/>
          <p:cNvCxnSpPr/>
          <p:nvPr/>
        </p:nvCxnSpPr>
        <p:spPr>
          <a:xfrm flipV="1">
            <a:off x="4286980" y="5301208"/>
            <a:ext cx="0" cy="4960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sa strelicom 31"/>
          <p:cNvCxnSpPr/>
          <p:nvPr/>
        </p:nvCxnSpPr>
        <p:spPr>
          <a:xfrm>
            <a:off x="6578903" y="1886492"/>
            <a:ext cx="1" cy="6069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niOkvir 32"/>
          <p:cNvSpPr txBox="1"/>
          <p:nvPr/>
        </p:nvSpPr>
        <p:spPr>
          <a:xfrm>
            <a:off x="9192344" y="5085185"/>
            <a:ext cx="9361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AGP utor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4" name="TekstniOkvir 33"/>
          <p:cNvSpPr txBox="1"/>
          <p:nvPr/>
        </p:nvSpPr>
        <p:spPr>
          <a:xfrm>
            <a:off x="9192344" y="3636314"/>
            <a:ext cx="9361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PCI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utor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35" name="Ravni poveznik sa strelicom 34"/>
          <p:cNvCxnSpPr/>
          <p:nvPr/>
        </p:nvCxnSpPr>
        <p:spPr>
          <a:xfrm flipH="1" flipV="1">
            <a:off x="7960123" y="4301808"/>
            <a:ext cx="1232222" cy="3286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sa strelicom 37"/>
          <p:cNvCxnSpPr/>
          <p:nvPr/>
        </p:nvCxnSpPr>
        <p:spPr>
          <a:xfrm flipH="1">
            <a:off x="8319847" y="4015654"/>
            <a:ext cx="8647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niOkvir 39"/>
          <p:cNvSpPr txBox="1"/>
          <p:nvPr/>
        </p:nvSpPr>
        <p:spPr>
          <a:xfrm>
            <a:off x="9153400" y="2492896"/>
            <a:ext cx="93610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 err="1">
                <a:solidFill>
                  <a:srgbClr val="FF0000"/>
                </a:solidFill>
                <a:latin typeface="Arial"/>
              </a:rPr>
              <a:t>Chipset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41" name="Ravni poveznik sa strelicom 40"/>
          <p:cNvCxnSpPr/>
          <p:nvPr/>
        </p:nvCxnSpPr>
        <p:spPr>
          <a:xfrm flipH="1" flipV="1">
            <a:off x="7693352" y="2780929"/>
            <a:ext cx="1426985" cy="79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niOkvir 43"/>
          <p:cNvSpPr txBox="1"/>
          <p:nvPr/>
        </p:nvSpPr>
        <p:spPr>
          <a:xfrm>
            <a:off x="9106508" y="1851430"/>
            <a:ext cx="93610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BIOS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46" name="Ravni poveznik sa strelicom 45"/>
          <p:cNvCxnSpPr/>
          <p:nvPr/>
        </p:nvCxnSpPr>
        <p:spPr>
          <a:xfrm flipH="1">
            <a:off x="7824192" y="2132856"/>
            <a:ext cx="1224136" cy="4535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niOkvir 47"/>
          <p:cNvSpPr txBox="1"/>
          <p:nvPr/>
        </p:nvSpPr>
        <p:spPr>
          <a:xfrm>
            <a:off x="7168035" y="1284533"/>
            <a:ext cx="158417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SATA konektori za disk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0" name="Ravni poveznik sa strelicom 49"/>
          <p:cNvCxnSpPr/>
          <p:nvPr/>
        </p:nvCxnSpPr>
        <p:spPr>
          <a:xfrm>
            <a:off x="7392145" y="1869307"/>
            <a:ext cx="1" cy="6069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niOkvir 51"/>
          <p:cNvSpPr txBox="1"/>
          <p:nvPr/>
        </p:nvSpPr>
        <p:spPr>
          <a:xfrm>
            <a:off x="9153400" y="2924945"/>
            <a:ext cx="97504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Grafički procesor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3" name="Ravni poveznik sa strelicom 52"/>
          <p:cNvCxnSpPr/>
          <p:nvPr/>
        </p:nvCxnSpPr>
        <p:spPr>
          <a:xfrm flipH="1">
            <a:off x="6619087" y="3284984"/>
            <a:ext cx="252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ni poveznik sa strelicom 56"/>
          <p:cNvCxnSpPr/>
          <p:nvPr/>
        </p:nvCxnSpPr>
        <p:spPr>
          <a:xfrm flipV="1">
            <a:off x="6041632" y="5198280"/>
            <a:ext cx="1" cy="6069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niOkvir 36"/>
          <p:cNvSpPr txBox="1"/>
          <p:nvPr/>
        </p:nvSpPr>
        <p:spPr>
          <a:xfrm>
            <a:off x="9184577" y="4301808"/>
            <a:ext cx="9361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PCI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FF0000"/>
                </a:solidFill>
                <a:latin typeface="Arial"/>
              </a:rPr>
              <a:t>Express</a:t>
            </a:r>
            <a:endParaRPr lang="hr-HR" sz="160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39" name="Ravni poveznik sa strelicom 38"/>
          <p:cNvCxnSpPr/>
          <p:nvPr/>
        </p:nvCxnSpPr>
        <p:spPr>
          <a:xfrm flipH="1" flipV="1">
            <a:off x="7536161" y="4365104"/>
            <a:ext cx="1656187" cy="273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sa strelicom 41"/>
          <p:cNvCxnSpPr>
            <a:stCxn id="33" idx="1"/>
          </p:cNvCxnSpPr>
          <p:nvPr/>
        </p:nvCxnSpPr>
        <p:spPr>
          <a:xfrm flipH="1" flipV="1">
            <a:off x="7104112" y="4460982"/>
            <a:ext cx="2088232" cy="9165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2453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06" y="157219"/>
            <a:ext cx="3862108" cy="67046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2" t="5394" r="18445" b="8959"/>
          <a:stretch/>
        </p:blipFill>
        <p:spPr>
          <a:xfrm>
            <a:off x="6271708" y="387275"/>
            <a:ext cx="2926080" cy="65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33698" t="37799" r="45480" b="38171"/>
          <a:stretch/>
        </p:blipFill>
        <p:spPr>
          <a:xfrm>
            <a:off x="7514217" y="139849"/>
            <a:ext cx="4593515" cy="33133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3350" t="49963" r="50642" b="29000"/>
          <a:stretch/>
        </p:blipFill>
        <p:spPr>
          <a:xfrm>
            <a:off x="0" y="139849"/>
            <a:ext cx="5273564" cy="23666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l="20930" t="41858" r="58302" b="15829"/>
          <a:stretch/>
        </p:blipFill>
        <p:spPr>
          <a:xfrm>
            <a:off x="3238052" y="1463041"/>
            <a:ext cx="4038188" cy="51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Provjeri svoje znanje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learningapps.org/watch?v=p5tf5bx8t19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330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Kupujemo računalo!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0780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Odabrati računalo sa tipkovnicom, monitorom i zvučnicima na on line trgovini i ukratko ga opisati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Odabrati prijenosno računalo na on line trgovini i ukratko ga opisati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Kupovina računala po komponentama. Izabrati komponente računala te izračunati cijenu. Računalo je potrebno ukratko opisati. 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(specifikacije odabranog računala </a:t>
            </a:r>
            <a:r>
              <a:rPr lang="hr-HR" dirty="0" err="1" smtClean="0"/>
              <a:t>uslikati</a:t>
            </a:r>
            <a:r>
              <a:rPr lang="hr-HR" dirty="0" smtClean="0"/>
              <a:t> (</a:t>
            </a:r>
            <a:r>
              <a:rPr lang="hr-HR" dirty="0" err="1" smtClean="0"/>
              <a:t>PrtSc</a:t>
            </a:r>
            <a:r>
              <a:rPr lang="hr-HR" dirty="0" smtClean="0"/>
              <a:t>) i pohraniti u školsku mapu)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4355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lopovlje">
  <a:themeElements>
    <a:clrScheme name="sklopovlj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klopov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lopovlj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lopovlj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lopovlj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lopovlj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lopovlj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lopovlj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lopovlj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lopovlj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lopovlj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lopovlj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lopovlj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lopovlj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174</Words>
  <Application>Microsoft Office PowerPoint</Application>
  <PresentationFormat>Široki zaslon</PresentationFormat>
  <Paragraphs>51</Paragraphs>
  <Slides>10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sklopovlje</vt:lpstr>
      <vt:lpstr>Konfiguracija računala</vt:lpstr>
      <vt:lpstr>Što još računalo ima?</vt:lpstr>
      <vt:lpstr>PowerPoint prezentacija</vt:lpstr>
      <vt:lpstr>PowerPoint prezentacija</vt:lpstr>
      <vt:lpstr>Matična ploča</vt:lpstr>
      <vt:lpstr>PowerPoint prezentacija</vt:lpstr>
      <vt:lpstr>PowerPoint prezentacija</vt:lpstr>
      <vt:lpstr>Provjeri svoje znanje</vt:lpstr>
      <vt:lpstr>Kupujemo računalo!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Konfiguracija računala</dc:title>
  <dc:creator>Snježana Milinović</dc:creator>
  <cp:lastModifiedBy>Snježana Milinović</cp:lastModifiedBy>
  <cp:revision>10</cp:revision>
  <dcterms:created xsi:type="dcterms:W3CDTF">2020-08-04T12:17:30Z</dcterms:created>
  <dcterms:modified xsi:type="dcterms:W3CDTF">2020-08-06T11:32:42Z</dcterms:modified>
</cp:coreProperties>
</file>