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74" r:id="rId2"/>
    <p:sldId id="259" r:id="rId3"/>
    <p:sldId id="271" r:id="rId4"/>
    <p:sldId id="260" r:id="rId5"/>
    <p:sldId id="261" r:id="rId6"/>
    <p:sldId id="262" r:id="rId7"/>
    <p:sldId id="272" r:id="rId8"/>
    <p:sldId id="270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742" autoAdjust="0"/>
  </p:normalViewPr>
  <p:slideViewPr>
    <p:cSldViewPr snapToGrid="0">
      <p:cViewPr varScale="1">
        <p:scale>
          <a:sx n="81" d="100"/>
          <a:sy n="81" d="100"/>
        </p:scale>
        <p:origin x="99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FF3C0-8462-4935-9197-CD2495076C73}" type="datetimeFigureOut">
              <a:rPr lang="hr-HR" smtClean="0"/>
              <a:t>12.12.2018.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8DCF2-49F9-4EF9-AF21-60BBFD5076D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6103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mtClean="0"/>
              <a:t>Scratch nije klasičan programski jezik, on je vizualni jezik, što</a:t>
            </a:r>
            <a:r>
              <a:rPr lang="hr-HR" baseline="0" smtClean="0"/>
              <a:t> znači da nema klasičnog upisivanja kodova, već su oni smješteni u blokove koji se dovlače u područje skripte i slažu jedni na druge. Na taj način se oblikuje cjelina koja pokreće niz naredbi koje izvršavaju likovi. </a:t>
            </a:r>
          </a:p>
          <a:p>
            <a:endParaRPr lang="hr-HR" baseline="0" smtClean="0"/>
          </a:p>
          <a:p>
            <a:r>
              <a:rPr lang="hr-HR" baseline="0" smtClean="0"/>
              <a:t>Sam program podijeljen je na 4 velika dijela: </a:t>
            </a:r>
          </a:p>
          <a:p>
            <a:endParaRPr lang="hr-HR" baseline="0" smtClean="0"/>
          </a:p>
          <a:p>
            <a:pPr marL="228600" indent="-228600">
              <a:buAutoNum type="arabicPeriod"/>
            </a:pPr>
            <a:r>
              <a:rPr lang="hr-HR" baseline="0" smtClean="0"/>
              <a:t>dio - sadrži različite opcije kojima se može promijeniti jezik, snimiti ili učitati projekt, obrisati, klonirati ili povećati blok te informacije o korisniku. </a:t>
            </a:r>
          </a:p>
          <a:p>
            <a:pPr marL="228600" indent="-228600">
              <a:buAutoNum type="arabicPeriod"/>
            </a:pPr>
            <a:endParaRPr lang="hr-HR" baseline="0" smtClean="0"/>
          </a:p>
          <a:p>
            <a:pPr marL="228600" indent="-228600">
              <a:buAutoNum type="arabicPeriod"/>
            </a:pPr>
            <a:r>
              <a:rPr lang="hr-HR" baseline="0" smtClean="0"/>
              <a:t>dio – centralno mjesto drugog dijela je pozornica (veliko bijelo polje sa mačkom u sredini), mjesto na kojem se vidi kako radi skripta, tj. gdje likovi izvršavaju zadane naredbe. Tu se također nalaze X i Y koordinate, popis lika, zelena zastavica za pokretanje skripte, znak stop koji zaustavlja sliku itd. </a:t>
            </a:r>
          </a:p>
          <a:p>
            <a:pPr marL="228600" indent="-228600">
              <a:buAutoNum type="arabicPeriod"/>
            </a:pPr>
            <a:endParaRPr lang="hr-HR" baseline="0" smtClean="0"/>
          </a:p>
          <a:p>
            <a:pPr marL="228600" indent="-228600">
              <a:buAutoNum type="arabicPeriod"/>
            </a:pPr>
            <a:r>
              <a:rPr lang="hr-HR" baseline="0" smtClean="0"/>
              <a:t>dio – jedan od najvažnijih dijelova </a:t>
            </a:r>
            <a:r>
              <a:rPr lang="hr-HR" smtClean="0"/>
              <a:t>Scratch-a</a:t>
            </a:r>
            <a:r>
              <a:rPr lang="hr-HR" baseline="0" smtClean="0"/>
              <a:t>. U ovom dijelu nalaze se sve skripte, blokovi, organizirani u skupinama pomoću kojih će se likovima zadavati različite naredbe</a:t>
            </a:r>
          </a:p>
          <a:p>
            <a:pPr marL="228600" indent="-228600">
              <a:buAutoNum type="arabicPeriod"/>
            </a:pPr>
            <a:endParaRPr lang="hr-HR" baseline="0" smtClean="0"/>
          </a:p>
          <a:p>
            <a:pPr marL="228600" indent="-228600">
              <a:buAutoNum type="arabicPeriod"/>
            </a:pPr>
            <a:r>
              <a:rPr lang="hr-HR" baseline="0" smtClean="0"/>
              <a:t>dio – područje skripte, mjesto na kojem se spajaju blokovi dovlačeći jedan na drugi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8DCF2-49F9-4EF9-AF21-60BBFD5076D0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37846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mtClean="0"/>
              <a:t>Svi</a:t>
            </a:r>
            <a:r>
              <a:rPr lang="hr-HR" baseline="0" smtClean="0"/>
              <a:t> kodovi </a:t>
            </a:r>
            <a:r>
              <a:rPr lang="hr-HR" smtClean="0"/>
              <a:t>Scratch-a</a:t>
            </a:r>
            <a:r>
              <a:rPr lang="hr-HR" baseline="0" smtClean="0"/>
              <a:t> ne upisuju se ručno, već su oni smješteni u blokove. Blokovi se u područje skripte dovlače povuci i pusti (drag and drop) metodom. Većina blokova ima zubić kojim se spajaju s drugim blokovima poput slagalica. Jednom spojeni, blokovi se pokreću klikom na bilko koji od njih te pokreću niz naredbi koje izvršavaju likovi na pozornici</a:t>
            </a:r>
          </a:p>
          <a:p>
            <a:endParaRPr lang="hr-HR" baseline="0" smtClean="0"/>
          </a:p>
          <a:p>
            <a:r>
              <a:rPr lang="hr-HR" baseline="0" smtClean="0"/>
              <a:t>Postoji nekoliko vrsta blokova: obični koji se slažu jedni na druge, počeni blokovi, blokovi koji omataju jedni druge te blokovi koji se stavljaju u druge blokove.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8DCF2-49F9-4EF9-AF21-60BBFD5076D0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9429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mtClean="0"/>
              <a:t>Pozicija lika sastoji</a:t>
            </a:r>
            <a:r>
              <a:rPr lang="hr-HR" baseline="0" smtClean="0"/>
              <a:t> se od dva broja – prvog broja (X os) koji označava za koliko se jedinica lik kreće u lijevu ili desnu stranu i  drugog broja (Y os) koji ozančava za koliko se jedinica lik kreće gore ili dolje od sredine pozornice.</a:t>
            </a:r>
          </a:p>
          <a:p>
            <a:endParaRPr lang="hr-HR" baseline="0" smtClean="0"/>
          </a:p>
          <a:p>
            <a:r>
              <a:rPr lang="hr-HR" baseline="0" smtClean="0"/>
              <a:t>Početna pozicija lika, prema zadanim postavkama, ima koordinate (0, 0), a maksimalne veličine pozornice iznose (±240 i  ±180). Isto tako, likovi u Scratchu su dvodimenzionalni te gledaju u prema jednom smijeru (npr. desno prema lijevo). Kako bi okrenuli lik (lijevo prema desno) potrebno ga je rotirati odnosno, zaokrenuti za određeni broj stupnjeva.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8DCF2-49F9-4EF9-AF21-60BBFD5076D0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3772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smtClean="0"/>
              <a:t>Trokut – Prvo trebamo uzeti blok spusti olovku (kategorija Olovka) kako bi se iscrtavao svaki pokret. Zatim ćemo na njega dodati blok da se mačak Scratch pomakne za 100 koraka</a:t>
            </a:r>
            <a:r>
              <a:rPr lang="hr-HR" baseline="0" smtClean="0"/>
              <a:t> (kategorija Kretanje). Ispod njega ćemo dodati blok srekni za 120 stupnjeva (kategorija Kretanje). Zadnja dva bloka ćemo omotati blokom ponovi 3 puta (kategorija Upravljanje) zato što trokut ima 3 strane. Slika 5.</a:t>
            </a:r>
          </a:p>
          <a:p>
            <a:endParaRPr lang="hr-HR" baseline="0" smtClean="0"/>
          </a:p>
          <a:p>
            <a:r>
              <a:rPr lang="hr-HR" baseline="0" smtClean="0"/>
              <a:t>Kvadrat – Kopirati ćemo skriptu od trokuta desnim klikom i kloniraj. Zatim ćemo promijeniti vrijednost kod skreni na 90 stupnjeva te ponovi na 4 koraka. Slika 6.</a:t>
            </a:r>
          </a:p>
          <a:p>
            <a:endParaRPr lang="hr-HR" baseline="0" smtClean="0"/>
          </a:p>
          <a:p>
            <a:r>
              <a:rPr lang="hr-HR" baseline="0" smtClean="0"/>
              <a:t>Šesterokut – Opet možemo kopirati jednu od prethodnih skripti, a onda treba promijeniti vrijednost kod skreni na 60 stupnjeva te ponovi na 6 puta. Slika 7.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8DCF2-49F9-4EF9-AF21-60BBFD5076D0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2577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>
                <a:solidFill>
                  <a:srgbClr val="AD84C6">
                    <a:lumMod val="75000"/>
                  </a:srgbClr>
                </a:solidFill>
              </a:rPr>
              <a:pPr/>
              <a:t>‹#›</a:t>
            </a:fld>
            <a:endParaRPr lang="en-GB">
              <a:solidFill>
                <a:srgbClr val="AD84C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344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>
                <a:solidFill>
                  <a:srgbClr val="AD84C6">
                    <a:lumMod val="75000"/>
                  </a:srgbClr>
                </a:solidFill>
              </a:rPr>
              <a:pPr/>
              <a:t>‹#›</a:t>
            </a:fld>
            <a:endParaRPr lang="en-GB">
              <a:solidFill>
                <a:srgbClr val="AD84C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0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>
                <a:solidFill>
                  <a:srgbClr val="AD84C6">
                    <a:lumMod val="75000"/>
                  </a:srgbClr>
                </a:solidFill>
              </a:rPr>
              <a:pPr/>
              <a:t>‹#›</a:t>
            </a:fld>
            <a:endParaRPr lang="en-GB">
              <a:solidFill>
                <a:srgbClr val="AD84C6">
                  <a:lumMod val="75000"/>
                </a:srgb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D84C6"/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D84C6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8979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>
                <a:solidFill>
                  <a:srgbClr val="AD84C6">
                    <a:lumMod val="75000"/>
                  </a:srgbClr>
                </a:solidFill>
              </a:rPr>
              <a:pPr/>
              <a:t>‹#›</a:t>
            </a:fld>
            <a:endParaRPr lang="en-GB">
              <a:solidFill>
                <a:srgbClr val="AD84C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580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>
                <a:solidFill>
                  <a:srgbClr val="AD84C6">
                    <a:lumMod val="75000"/>
                  </a:srgbClr>
                </a:solidFill>
              </a:rPr>
              <a:pPr/>
              <a:t>‹#›</a:t>
            </a:fld>
            <a:endParaRPr lang="en-GB">
              <a:solidFill>
                <a:srgbClr val="AD84C6">
                  <a:lumMod val="75000"/>
                </a:srgb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D84C6"/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D84C6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86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>
                <a:solidFill>
                  <a:srgbClr val="AD84C6">
                    <a:lumMod val="75000"/>
                  </a:srgbClr>
                </a:solidFill>
              </a:rPr>
              <a:pPr/>
              <a:t>‹#›</a:t>
            </a:fld>
            <a:endParaRPr lang="en-GB">
              <a:solidFill>
                <a:srgbClr val="AD84C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3592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>
                <a:solidFill>
                  <a:srgbClr val="AD84C6">
                    <a:lumMod val="75000"/>
                  </a:srgbClr>
                </a:solidFill>
              </a:rPr>
              <a:pPr/>
              <a:t>‹#›</a:t>
            </a:fld>
            <a:endParaRPr lang="en-GB">
              <a:solidFill>
                <a:srgbClr val="AD84C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312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>
                <a:solidFill>
                  <a:srgbClr val="AD84C6">
                    <a:lumMod val="75000"/>
                  </a:srgbClr>
                </a:solidFill>
              </a:rPr>
              <a:pPr/>
              <a:t>‹#›</a:t>
            </a:fld>
            <a:endParaRPr lang="en-GB">
              <a:solidFill>
                <a:srgbClr val="AD84C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07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>
                <a:solidFill>
                  <a:srgbClr val="AD84C6">
                    <a:lumMod val="75000"/>
                  </a:srgbClr>
                </a:solidFill>
              </a:rPr>
              <a:pPr/>
              <a:t>‹#›</a:t>
            </a:fld>
            <a:endParaRPr lang="en-GB">
              <a:solidFill>
                <a:srgbClr val="AD84C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98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>
                <a:solidFill>
                  <a:srgbClr val="AD84C6">
                    <a:lumMod val="75000"/>
                  </a:srgbClr>
                </a:solidFill>
              </a:rPr>
              <a:pPr/>
              <a:t>‹#›</a:t>
            </a:fld>
            <a:endParaRPr lang="en-GB">
              <a:solidFill>
                <a:srgbClr val="AD84C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137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>
                <a:solidFill>
                  <a:srgbClr val="AD84C6">
                    <a:lumMod val="75000"/>
                  </a:srgbClr>
                </a:solidFill>
              </a:rPr>
              <a:pPr/>
              <a:t>‹#›</a:t>
            </a:fld>
            <a:endParaRPr lang="en-GB">
              <a:solidFill>
                <a:srgbClr val="AD84C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331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>
                <a:solidFill>
                  <a:srgbClr val="AD84C6">
                    <a:lumMod val="75000"/>
                  </a:srgbClr>
                </a:solidFill>
              </a:rPr>
              <a:pPr/>
              <a:t>‹#›</a:t>
            </a:fld>
            <a:endParaRPr lang="en-GB">
              <a:solidFill>
                <a:srgbClr val="AD84C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625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>
                <a:solidFill>
                  <a:srgbClr val="AD84C6">
                    <a:lumMod val="75000"/>
                  </a:srgbClr>
                </a:solidFill>
              </a:rPr>
              <a:pPr/>
              <a:t>‹#›</a:t>
            </a:fld>
            <a:endParaRPr lang="en-GB">
              <a:solidFill>
                <a:srgbClr val="AD84C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2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>
                <a:solidFill>
                  <a:srgbClr val="AD84C6">
                    <a:lumMod val="75000"/>
                  </a:srgbClr>
                </a:solidFill>
              </a:rPr>
              <a:pPr/>
              <a:t>‹#›</a:t>
            </a:fld>
            <a:endParaRPr lang="en-GB">
              <a:solidFill>
                <a:srgbClr val="AD84C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768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>
                <a:solidFill>
                  <a:srgbClr val="AD84C6">
                    <a:lumMod val="75000"/>
                  </a:srgbClr>
                </a:solidFill>
              </a:rPr>
              <a:pPr/>
              <a:t>‹#›</a:t>
            </a:fld>
            <a:endParaRPr lang="en-GB">
              <a:solidFill>
                <a:srgbClr val="AD84C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323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7D702-17F8-4BDF-B32D-5ABBB2A553F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F13E1-B7B1-4D8D-96FB-0076A4865071}" type="slidenum">
              <a:rPr lang="en-GB" smtClean="0">
                <a:solidFill>
                  <a:srgbClr val="AD84C6">
                    <a:lumMod val="75000"/>
                  </a:srgbClr>
                </a:solidFill>
              </a:rPr>
              <a:pPr/>
              <a:t>‹#›</a:t>
            </a:fld>
            <a:endParaRPr lang="en-GB">
              <a:solidFill>
                <a:srgbClr val="AD84C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08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7D702-17F8-4BDF-B32D-5ABBB2A553F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12/12/2018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DBF13E1-B7B1-4D8D-96FB-0076A4865071}" type="slidenum">
              <a:rPr lang="en-GB" smtClean="0">
                <a:solidFill>
                  <a:srgbClr val="AD84C6">
                    <a:lumMod val="75000"/>
                  </a:srgbClr>
                </a:solidFill>
              </a:rPr>
              <a:pPr/>
              <a:t>‹#›</a:t>
            </a:fld>
            <a:endParaRPr lang="en-GB">
              <a:solidFill>
                <a:srgbClr val="AD84C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097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2514" y="2404534"/>
            <a:ext cx="8751489" cy="1646302"/>
          </a:xfrm>
        </p:spPr>
        <p:txBody>
          <a:bodyPr/>
          <a:lstStyle/>
          <a:p>
            <a:r>
              <a:rPr lang="hr-HR" dirty="0"/>
              <a:t>Programski jezik - Scratch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Nataša Zvonar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6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34" y="1008848"/>
            <a:ext cx="10536766" cy="50617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0600"/>
            <a:ext cx="8596668" cy="1320800"/>
          </a:xfrm>
        </p:spPr>
        <p:txBody>
          <a:bodyPr/>
          <a:lstStyle/>
          <a:p>
            <a:r>
              <a:rPr lang="hr-HR" smtClean="0"/>
              <a:t>Upoznavanje sa sučeljem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009" y="6096000"/>
            <a:ext cx="3148484" cy="762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943610" y="6041362"/>
            <a:ext cx="25153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smtClean="0"/>
              <a:t>Slika 2. Izgled sučelja</a:t>
            </a:r>
            <a:endParaRPr lang="hr-HR" sz="1400"/>
          </a:p>
        </p:txBody>
      </p:sp>
    </p:spTree>
    <p:extLst>
      <p:ext uri="{BB962C8B-B14F-4D97-AF65-F5344CB8AC3E}">
        <p14:creationId xmlns:p14="http://schemas.microsoft.com/office/powerpoint/2010/main" val="82286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7518" y="0"/>
            <a:ext cx="65569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225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0600"/>
            <a:ext cx="8596668" cy="1320800"/>
          </a:xfrm>
        </p:spPr>
        <p:txBody>
          <a:bodyPr/>
          <a:lstStyle/>
          <a:p>
            <a:r>
              <a:rPr lang="hr-HR" smtClean="0"/>
              <a:t>Blokovi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61401"/>
            <a:ext cx="8596668" cy="4379962"/>
          </a:xfrm>
        </p:spPr>
        <p:txBody>
          <a:bodyPr>
            <a:normAutofit/>
          </a:bodyPr>
          <a:lstStyle/>
          <a:p>
            <a:r>
              <a:rPr lang="hr-HR" dirty="0" smtClean="0"/>
              <a:t> povuci i pusti (drag and drop) metoda</a:t>
            </a:r>
          </a:p>
          <a:p>
            <a:endParaRPr lang="hr-HR" dirty="0"/>
          </a:p>
          <a:p>
            <a:r>
              <a:rPr lang="hr-HR" dirty="0" smtClean="0"/>
              <a:t>definiraju naredbe koje će izvoditi likovi na pozornici</a:t>
            </a:r>
          </a:p>
          <a:p>
            <a:endParaRPr lang="hr-HR" dirty="0"/>
          </a:p>
          <a:p>
            <a:r>
              <a:rPr lang="hr-HR" dirty="0" smtClean="0"/>
              <a:t>spajanje zubićima – slagalica</a:t>
            </a:r>
          </a:p>
          <a:p>
            <a:endParaRPr lang="hr-HR" dirty="0"/>
          </a:p>
          <a:p>
            <a:r>
              <a:rPr lang="hr-HR" dirty="0" smtClean="0"/>
              <a:t>vrste blokova: </a:t>
            </a:r>
          </a:p>
          <a:p>
            <a:pPr lvl="1"/>
            <a:r>
              <a:rPr lang="hr-HR" dirty="0" smtClean="0"/>
              <a:t>obični</a:t>
            </a:r>
          </a:p>
          <a:p>
            <a:pPr lvl="1"/>
            <a:r>
              <a:rPr lang="hr-HR" dirty="0" smtClean="0"/>
              <a:t>početni</a:t>
            </a:r>
          </a:p>
          <a:p>
            <a:pPr lvl="1"/>
            <a:r>
              <a:rPr lang="hr-HR" dirty="0" smtClean="0"/>
              <a:t>blokovi koji omataju druge </a:t>
            </a:r>
          </a:p>
          <a:p>
            <a:pPr lvl="1"/>
            <a:r>
              <a:rPr lang="hr-HR" dirty="0" smtClean="0"/>
              <a:t>blokovi koji se stavljaju u druge blokove</a:t>
            </a:r>
            <a:endParaRPr lang="en-GB" dirty="0"/>
          </a:p>
        </p:txBody>
      </p:sp>
      <p:pic>
        <p:nvPicPr>
          <p:cNvPr id="6" name="Pictur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870199"/>
            <a:ext cx="5308600" cy="317116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429915" y="6020357"/>
            <a:ext cx="25153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smtClean="0"/>
              <a:t>Slika 3. Vrste blokova</a:t>
            </a:r>
            <a:endParaRPr lang="hr-HR" sz="1400"/>
          </a:p>
        </p:txBody>
      </p:sp>
    </p:spTree>
    <p:extLst>
      <p:ext uri="{BB962C8B-B14F-4D97-AF65-F5344CB8AC3E}">
        <p14:creationId xmlns:p14="http://schemas.microsoft.com/office/powerpoint/2010/main" val="10981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0600"/>
            <a:ext cx="8596668" cy="1320800"/>
          </a:xfrm>
        </p:spPr>
        <p:txBody>
          <a:bodyPr/>
          <a:lstStyle/>
          <a:p>
            <a:r>
              <a:rPr lang="hr-HR" dirty="0" smtClean="0"/>
              <a:t>Pozicioniranje i smjer kretanja likova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61401"/>
            <a:ext cx="8596668" cy="4379962"/>
          </a:xfrm>
        </p:spPr>
        <p:txBody>
          <a:bodyPr/>
          <a:lstStyle/>
          <a:p>
            <a:r>
              <a:rPr lang="hr-HR" dirty="0" smtClean="0"/>
              <a:t>pozicija lika – dva broja, X i Y os</a:t>
            </a:r>
          </a:p>
          <a:p>
            <a:endParaRPr lang="hr-HR" dirty="0"/>
          </a:p>
          <a:p>
            <a:r>
              <a:rPr lang="hr-HR" dirty="0" smtClean="0"/>
              <a:t>X os – lijevo i desno </a:t>
            </a:r>
          </a:p>
          <a:p>
            <a:endParaRPr lang="hr-HR" dirty="0"/>
          </a:p>
          <a:p>
            <a:r>
              <a:rPr lang="hr-HR" dirty="0" smtClean="0"/>
              <a:t>Y os – gore i dolje</a:t>
            </a:r>
          </a:p>
          <a:p>
            <a:endParaRPr lang="hr-HR" dirty="0"/>
          </a:p>
          <a:p>
            <a:r>
              <a:rPr lang="hr-HR" dirty="0" smtClean="0"/>
              <a:t>dvodimenzionalni likovi</a:t>
            </a:r>
          </a:p>
          <a:p>
            <a:endParaRPr lang="hr-HR" dirty="0"/>
          </a:p>
          <a:p>
            <a:r>
              <a:rPr lang="hr-HR" dirty="0" smtClean="0"/>
              <a:t>okrenuti prema jednom smjeru</a:t>
            </a:r>
            <a:endParaRPr lang="en-GB" dirty="0"/>
          </a:p>
        </p:txBody>
      </p:sp>
      <p:pic>
        <p:nvPicPr>
          <p:cNvPr id="6" name="Pictur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042" y="1712249"/>
            <a:ext cx="4378960" cy="36480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95042" y="5360324"/>
            <a:ext cx="4105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smtClean="0"/>
              <a:t>Slika 4. Koordinatni sustav pozornice</a:t>
            </a:r>
            <a:endParaRPr lang="hr-HR" sz="1400"/>
          </a:p>
        </p:txBody>
      </p:sp>
    </p:spTree>
    <p:extLst>
      <p:ext uri="{BB962C8B-B14F-4D97-AF65-F5344CB8AC3E}">
        <p14:creationId xmlns:p14="http://schemas.microsoft.com/office/powerpoint/2010/main" val="245361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0600"/>
            <a:ext cx="8596668" cy="1320800"/>
          </a:xfrm>
        </p:spPr>
        <p:txBody>
          <a:bodyPr/>
          <a:lstStyle/>
          <a:p>
            <a:r>
              <a:rPr lang="hr-HR" smtClean="0"/>
              <a:t>Primjer rada u Scratchu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6041362"/>
            <a:ext cx="1019175" cy="762000"/>
          </a:xfrm>
          <a:prstGeom prst="rect">
            <a:avLst/>
          </a:prstGeom>
        </p:spPr>
      </p:pic>
      <p:pic>
        <p:nvPicPr>
          <p:cNvPr id="5" name="Content Placeholder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528" y="6041362"/>
            <a:ext cx="3148484" cy="762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61401"/>
            <a:ext cx="8596668" cy="4379962"/>
          </a:xfrm>
        </p:spPr>
        <p:txBody>
          <a:bodyPr/>
          <a:lstStyle/>
          <a:p>
            <a:r>
              <a:rPr lang="hr-HR" dirty="0" smtClean="0"/>
              <a:t>Zadatak: </a:t>
            </a:r>
            <a:r>
              <a:rPr lang="hr-HR" i="1" dirty="0" smtClean="0"/>
              <a:t>Nacrtaj geometrijske likove trokut, kvadrat i šesterokut uz pomoć Scratcha</a:t>
            </a:r>
            <a:r>
              <a:rPr lang="hr-HR" dirty="0" smtClean="0"/>
              <a:t>.</a:t>
            </a:r>
          </a:p>
          <a:p>
            <a:endParaRPr lang="hr-HR" dirty="0"/>
          </a:p>
          <a:p>
            <a:r>
              <a:rPr lang="hr-HR" dirty="0" smtClean="0"/>
              <a:t>Rješenja: </a:t>
            </a:r>
          </a:p>
          <a:p>
            <a:endParaRPr lang="hr-HR" dirty="0"/>
          </a:p>
          <a:p>
            <a:endParaRPr lang="en-GB" dirty="0"/>
          </a:p>
        </p:txBody>
      </p:sp>
      <p:pic>
        <p:nvPicPr>
          <p:cNvPr id="6" name="Picture 5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7" t="8054" r="6440" b="14764"/>
          <a:stretch/>
        </p:blipFill>
        <p:spPr bwMode="auto">
          <a:xfrm>
            <a:off x="2493603" y="2539472"/>
            <a:ext cx="2047875" cy="13119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99" t="8888" r="2517" b="11669"/>
          <a:stretch/>
        </p:blipFill>
        <p:spPr bwMode="auto">
          <a:xfrm>
            <a:off x="4758265" y="2539472"/>
            <a:ext cx="2047875" cy="13119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/>
          <p:cNvPicPr/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9" t="11842" r="4769" b="16447"/>
          <a:stretch/>
        </p:blipFill>
        <p:spPr bwMode="auto">
          <a:xfrm>
            <a:off x="7016133" y="2539472"/>
            <a:ext cx="2047875" cy="13119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4012" y="4341813"/>
            <a:ext cx="2821940" cy="233997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493602" y="3851382"/>
            <a:ext cx="20478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smtClean="0"/>
              <a:t>Slika 5. Trokut</a:t>
            </a:r>
            <a:endParaRPr lang="hr-HR" sz="1400"/>
          </a:p>
        </p:txBody>
      </p:sp>
      <p:sp>
        <p:nvSpPr>
          <p:cNvPr id="11" name="TextBox 10"/>
          <p:cNvSpPr txBox="1"/>
          <p:nvPr/>
        </p:nvSpPr>
        <p:spPr>
          <a:xfrm>
            <a:off x="4792130" y="3851381"/>
            <a:ext cx="20140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smtClean="0"/>
              <a:t>Slika 6. Kvadrat</a:t>
            </a:r>
            <a:endParaRPr lang="hr-HR" sz="1400"/>
          </a:p>
        </p:txBody>
      </p:sp>
      <p:sp>
        <p:nvSpPr>
          <p:cNvPr id="12" name="TextBox 11"/>
          <p:cNvSpPr txBox="1"/>
          <p:nvPr/>
        </p:nvSpPr>
        <p:spPr>
          <a:xfrm>
            <a:off x="7016133" y="3812634"/>
            <a:ext cx="20478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smtClean="0"/>
              <a:t>Slika 7. Šesterokut</a:t>
            </a:r>
            <a:endParaRPr lang="hr-HR" sz="1400"/>
          </a:p>
        </p:txBody>
      </p:sp>
    </p:spTree>
    <p:extLst>
      <p:ext uri="{BB962C8B-B14F-4D97-AF65-F5344CB8AC3E}">
        <p14:creationId xmlns:p14="http://schemas.microsoft.com/office/powerpoint/2010/main" val="345739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70" y="382245"/>
            <a:ext cx="3799002" cy="43834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255" y="894855"/>
            <a:ext cx="1809750" cy="17907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4423" y="3170271"/>
            <a:ext cx="3419475" cy="31908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848" y="1085355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876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mtClean="0"/>
              <a:t>Hvala na pažnji !</a:t>
            </a:r>
            <a:endParaRPr lang="hr-HR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929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671</Words>
  <Application>Microsoft Office PowerPoint</Application>
  <PresentationFormat>Widescreen</PresentationFormat>
  <Paragraphs>62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</vt:lpstr>
      <vt:lpstr>Programski jezik - Scratch</vt:lpstr>
      <vt:lpstr>Upoznavanje sa sučeljem</vt:lpstr>
      <vt:lpstr>PowerPoint Presentation</vt:lpstr>
      <vt:lpstr>Blokovi</vt:lpstr>
      <vt:lpstr>Pozicioniranje i smjer kretanja likova </vt:lpstr>
      <vt:lpstr>Primjer rada u Scratchu</vt:lpstr>
      <vt:lpstr>PowerPoint Presentation</vt:lpstr>
      <vt:lpstr>Hvala na pažnji 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</dc:creator>
  <cp:lastModifiedBy>Windows User</cp:lastModifiedBy>
  <cp:revision>69</cp:revision>
  <dcterms:created xsi:type="dcterms:W3CDTF">2016-04-29T01:00:45Z</dcterms:created>
  <dcterms:modified xsi:type="dcterms:W3CDTF">2018-12-12T13:24:29Z</dcterms:modified>
</cp:coreProperties>
</file>