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86" r:id="rId3"/>
    <p:sldId id="287" r:id="rId4"/>
    <p:sldId id="258" r:id="rId5"/>
    <p:sldId id="259" r:id="rId6"/>
    <p:sldId id="291" r:id="rId7"/>
    <p:sldId id="260" r:id="rId8"/>
    <p:sldId id="292" r:id="rId9"/>
    <p:sldId id="266" r:id="rId10"/>
    <p:sldId id="290" r:id="rId11"/>
    <p:sldId id="262" r:id="rId12"/>
    <p:sldId id="263" r:id="rId13"/>
    <p:sldId id="265" r:id="rId14"/>
    <p:sldId id="293" r:id="rId15"/>
    <p:sldId id="267" r:id="rId16"/>
    <p:sldId id="268" r:id="rId17"/>
    <p:sldId id="269" r:id="rId18"/>
    <p:sldId id="270" r:id="rId19"/>
    <p:sldId id="271" r:id="rId20"/>
    <p:sldId id="272" r:id="rId21"/>
    <p:sldId id="294" r:id="rId22"/>
    <p:sldId id="295" r:id="rId23"/>
    <p:sldId id="296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49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8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12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3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12/20/2021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9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251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3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9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5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python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Grey paper boats and one orange boat">
            <a:extLst>
              <a:ext uri="{FF2B5EF4-FFF2-40B4-BE49-F238E27FC236}">
                <a16:creationId xmlns:a16="http://schemas.microsoft.com/office/drawing/2014/main" id="{74CF7D73-C0ED-433E-B407-E65C9F9F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7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086" y="1519577"/>
            <a:ext cx="4875255" cy="434402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06005" y="1664838"/>
            <a:ext cx="4581293" cy="40590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747085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0199B0-3DFA-41E3-B874-0FBEC1D64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275" y="2247663"/>
            <a:ext cx="3691581" cy="2186393"/>
          </a:xfrm>
        </p:spPr>
        <p:txBody>
          <a:bodyPr anchor="b">
            <a:normAutofit/>
          </a:bodyPr>
          <a:lstStyle/>
          <a:p>
            <a:pPr algn="ctr"/>
            <a:r>
              <a:rPr lang="hr-HR" sz="3700">
                <a:solidFill>
                  <a:schemeClr val="bg1"/>
                </a:solidFill>
              </a:rPr>
              <a:t>Programski jezik Python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35A6FA-4250-4D96-9053-3B8D4CFC5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212" y="4434056"/>
            <a:ext cx="3247403" cy="678633"/>
          </a:xfrm>
        </p:spPr>
        <p:txBody>
          <a:bodyPr anchor="t">
            <a:normAutofit/>
          </a:bodyPr>
          <a:lstStyle/>
          <a:p>
            <a:pPr algn="ctr"/>
            <a:r>
              <a:rPr lang="hr-HR" sz="1800" i="1">
                <a:solidFill>
                  <a:schemeClr val="bg1"/>
                </a:solidFill>
              </a:rPr>
              <a:t>Nataša Zvonar, prof.</a:t>
            </a:r>
          </a:p>
        </p:txBody>
      </p:sp>
    </p:spTree>
    <p:extLst>
      <p:ext uri="{BB962C8B-B14F-4D97-AF65-F5344CB8AC3E}">
        <p14:creationId xmlns:p14="http://schemas.microsoft.com/office/powerpoint/2010/main" val="422625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: Shape 42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" name="Freeform: Shape 52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7" name="Freeform: Shape 54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8" name="Freeform: Shape 56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9" name="Rectangle 5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0" name="Freeform: Shape 60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546" y="1057523"/>
            <a:ext cx="5009716" cy="474692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Freeform: Shape 62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179" y="834887"/>
            <a:ext cx="5308821" cy="511025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Freeform: Shape 64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3427" y="1200647"/>
            <a:ext cx="4675366" cy="44717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72108EC-42D5-48C7-A3D6-0985CDB0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100" dirty="0" err="1"/>
              <a:t>Operatori</a:t>
            </a:r>
            <a:r>
              <a:rPr lang="en-US" sz="4100" dirty="0"/>
              <a:t> </a:t>
            </a:r>
            <a:r>
              <a:rPr lang="en-US" sz="4100" dirty="0" err="1"/>
              <a:t>i</a:t>
            </a:r>
            <a:r>
              <a:rPr lang="en-US" sz="4100" dirty="0"/>
              <a:t> </a:t>
            </a:r>
            <a:r>
              <a:rPr lang="en-US" sz="4100" dirty="0" err="1"/>
              <a:t>tipovi</a:t>
            </a:r>
            <a:r>
              <a:rPr lang="en-US" sz="4100" dirty="0"/>
              <a:t> </a:t>
            </a:r>
            <a:r>
              <a:rPr lang="en-US" sz="4100" dirty="0" err="1"/>
              <a:t>podataka</a:t>
            </a:r>
            <a:endParaRPr lang="en-US" sz="41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4355451-E8C7-4904-AE07-D5B3BB167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11" t="34523" r="53228" b="18752"/>
          <a:stretch/>
        </p:blipFill>
        <p:spPr>
          <a:xfrm>
            <a:off x="6327241" y="98759"/>
            <a:ext cx="5549449" cy="375325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FDFDAFE-4A5D-4DB3-B902-A5E759E5E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t="50000" r="58017" b="24751"/>
          <a:stretch/>
        </p:blipFill>
        <p:spPr>
          <a:xfrm>
            <a:off x="6177975" y="4074646"/>
            <a:ext cx="6013720" cy="28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7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79"/>
            <a:ext cx="425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>
                <a:solidFill>
                  <a:srgbClr val="7030A0"/>
                </a:solidFill>
              </a:rPr>
              <a:t> -  Aritmetički operatori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1975407" y="1302527"/>
          <a:ext cx="7894104" cy="5181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Aritmetički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Sintaksa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zbrajanje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oduzimanje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množenje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dijeljenje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cjelobrojno dijeljenje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//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err="1"/>
                        <a:t>modulo</a:t>
                      </a:r>
                      <a:r>
                        <a:rPr lang="hr-HR" sz="2400" dirty="0"/>
                        <a:t> (ostatak od dijeljenja)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potenciranje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726" y="1863839"/>
            <a:ext cx="1394812" cy="5374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726" y="2524017"/>
            <a:ext cx="1394812" cy="5682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726" y="3189242"/>
            <a:ext cx="1394812" cy="4694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726" y="3832893"/>
            <a:ext cx="1394812" cy="43112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726" y="4502656"/>
            <a:ext cx="1390250" cy="417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2726" y="5119732"/>
            <a:ext cx="1408532" cy="4568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2726" y="5775445"/>
            <a:ext cx="1390250" cy="4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8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79"/>
            <a:ext cx="533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>
                <a:solidFill>
                  <a:srgbClr val="7030A0"/>
                </a:solidFill>
              </a:rPr>
              <a:t> -  Relacijski operatori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168591" y="1096463"/>
          <a:ext cx="789410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Relacijski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veće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manje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&lt;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==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nije 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!=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veće</a:t>
                      </a:r>
                      <a:r>
                        <a:rPr lang="hr-HR" sz="2400" baseline="0" dirty="0"/>
                        <a:t>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&gt;=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manje ili 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&lt;=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451" y="1681588"/>
            <a:ext cx="1377814" cy="4949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451" y="2367522"/>
            <a:ext cx="1377814" cy="52681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451" y="2990377"/>
            <a:ext cx="1396108" cy="46948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451" y="3615750"/>
            <a:ext cx="1377814" cy="46333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451" y="4269055"/>
            <a:ext cx="1377814" cy="47104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451" y="4930070"/>
            <a:ext cx="1377814" cy="4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80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niOkvir 8"/>
          <p:cNvSpPr txBox="1"/>
          <p:nvPr/>
        </p:nvSpPr>
        <p:spPr>
          <a:xfrm>
            <a:off x="1624675" y="674718"/>
            <a:ext cx="925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Print</a:t>
            </a:r>
            <a:r>
              <a:rPr lang="hr-HR" sz="2400" dirty="0"/>
              <a:t> () -  ispisuje sadržaj unutar okruglih zagrada.</a:t>
            </a:r>
          </a:p>
          <a:p>
            <a:r>
              <a:rPr lang="hr-HR" sz="2400" dirty="0" err="1"/>
              <a:t>Python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razlikuje mala i velika slova</a:t>
            </a:r>
            <a:r>
              <a:rPr lang="hr-HR" sz="2400" dirty="0"/>
              <a:t>, </a:t>
            </a:r>
          </a:p>
          <a:p>
            <a:r>
              <a:rPr lang="hr-HR" sz="2400" dirty="0"/>
              <a:t>te se naredba </a:t>
            </a:r>
            <a:r>
              <a:rPr lang="hr-HR" sz="2400" b="1" u="sng" dirty="0">
                <a:solidFill>
                  <a:srgbClr val="FF0000"/>
                </a:solidFill>
              </a:rPr>
              <a:t>print </a:t>
            </a:r>
            <a:r>
              <a:rPr lang="hr-HR" sz="2400" u="sng" dirty="0">
                <a:solidFill>
                  <a:srgbClr val="FF0000"/>
                </a:solidFill>
              </a:rPr>
              <a:t>treba pisati malim slovima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224649" y="229054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Ispisivanje brojeva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7554154" y="3953218"/>
            <a:ext cx="321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Kod ispisivanja više argumenata za razdvajanje koristimo zarez - ","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623" y="3497447"/>
            <a:ext cx="3872488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4"/>
          <a:srcRect t="7338"/>
          <a:stretch/>
        </p:blipFill>
        <p:spPr>
          <a:xfrm>
            <a:off x="1772624" y="4789714"/>
            <a:ext cx="4344741" cy="6524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624" y="5978650"/>
            <a:ext cx="5951219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23" name="Grupa 22"/>
          <p:cNvGrpSpPr/>
          <p:nvPr/>
        </p:nvGrpSpPr>
        <p:grpSpPr>
          <a:xfrm>
            <a:off x="1624675" y="2256846"/>
            <a:ext cx="8766235" cy="888136"/>
            <a:chOff x="100674" y="2256846"/>
            <a:chExt cx="8766235" cy="888136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623" y="2256846"/>
              <a:ext cx="2816354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22" name="Ravni poveznik 21"/>
            <p:cNvCxnSpPr/>
            <p:nvPr/>
          </p:nvCxnSpPr>
          <p:spPr>
            <a:xfrm>
              <a:off x="100674" y="3144982"/>
              <a:ext cx="87662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156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80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niOkvir 8"/>
          <p:cNvSpPr txBox="1"/>
          <p:nvPr/>
        </p:nvSpPr>
        <p:spPr>
          <a:xfrm>
            <a:off x="7093528" y="2125232"/>
            <a:ext cx="357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Tekst u zagradi možemo pisati unutar navodnika - ""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7093528" y="3722418"/>
            <a:ext cx="357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ili unutar apostrofa – ''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772624" y="2112852"/>
            <a:ext cx="4794503" cy="843376"/>
            <a:chOff x="248623" y="1129177"/>
            <a:chExt cx="4794503" cy="843376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623" y="1268465"/>
              <a:ext cx="479450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Elipsa 5"/>
            <p:cNvSpPr/>
            <p:nvPr/>
          </p:nvSpPr>
          <p:spPr>
            <a:xfrm>
              <a:off x="4571543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Elipsa 20"/>
            <p:cNvSpPr/>
            <p:nvPr/>
          </p:nvSpPr>
          <p:spPr>
            <a:xfrm>
              <a:off x="2146390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1773072" y="3552943"/>
            <a:ext cx="5016633" cy="873563"/>
            <a:chOff x="249071" y="2569267"/>
            <a:chExt cx="5016633" cy="873563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071" y="2738742"/>
              <a:ext cx="501663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" name="Elipsa 19"/>
            <p:cNvSpPr/>
            <p:nvPr/>
          </p:nvSpPr>
          <p:spPr>
            <a:xfrm>
              <a:off x="4779361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23"/>
            <p:cNvSpPr/>
            <p:nvPr/>
          </p:nvSpPr>
          <p:spPr>
            <a:xfrm>
              <a:off x="2250978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38792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80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a 11"/>
          <p:cNvGrpSpPr/>
          <p:nvPr/>
        </p:nvGrpSpPr>
        <p:grpSpPr>
          <a:xfrm>
            <a:off x="1772623" y="1266948"/>
            <a:ext cx="5254904" cy="830997"/>
            <a:chOff x="248623" y="4398074"/>
            <a:chExt cx="5254904" cy="830997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623" y="4524983"/>
              <a:ext cx="5254904" cy="7040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5" name="Elipsa 24"/>
            <p:cNvSpPr/>
            <p:nvPr/>
          </p:nvSpPr>
          <p:spPr>
            <a:xfrm>
              <a:off x="493176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Elipsa 25"/>
            <p:cNvSpPr/>
            <p:nvPr/>
          </p:nvSpPr>
          <p:spPr>
            <a:xfrm>
              <a:off x="234175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1772623" y="2992710"/>
            <a:ext cx="5272060" cy="837714"/>
            <a:chOff x="248623" y="5549502"/>
            <a:chExt cx="5272060" cy="837714"/>
          </a:xfrm>
        </p:grpSpPr>
        <p:pic>
          <p:nvPicPr>
            <p:cNvPr id="1026" name="Picture 2" descr="C:\Users\Davor\AppData\Local\Temp\SNAGHTML704cf79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23" y="5683128"/>
              <a:ext cx="5272060" cy="70408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a 26"/>
            <p:cNvSpPr/>
            <p:nvPr/>
          </p:nvSpPr>
          <p:spPr>
            <a:xfrm>
              <a:off x="4973324" y="5549502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Elipsa 27"/>
            <p:cNvSpPr/>
            <p:nvPr/>
          </p:nvSpPr>
          <p:spPr>
            <a:xfrm>
              <a:off x="2299729" y="5555058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1" name="TekstniOkvir 30"/>
          <p:cNvSpPr txBox="1"/>
          <p:nvPr/>
        </p:nvSpPr>
        <p:spPr>
          <a:xfrm>
            <a:off x="7390069" y="1539388"/>
            <a:ext cx="3311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Kombinacijom navodnika i apostrofa možemo ispisivati tekst unutar spomenutih znakova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624" y="5293243"/>
            <a:ext cx="5386279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Zaobljeni pravokutnik 12"/>
          <p:cNvSpPr/>
          <p:nvPr/>
        </p:nvSpPr>
        <p:spPr>
          <a:xfrm>
            <a:off x="4073570" y="5284190"/>
            <a:ext cx="1427019" cy="4114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/>
          <p:nvPr/>
        </p:nvCxnSpPr>
        <p:spPr>
          <a:xfrm>
            <a:off x="1759520" y="6038896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31"/>
          <p:cNvSpPr txBox="1"/>
          <p:nvPr/>
        </p:nvSpPr>
        <p:spPr>
          <a:xfrm>
            <a:off x="7425641" y="5166335"/>
            <a:ext cx="324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ili samo "</a:t>
            </a:r>
            <a:r>
              <a:rPr lang="hr-HR" sz="2400" b="1" dirty="0"/>
              <a:t>naglasiti</a:t>
            </a:r>
            <a:r>
              <a:rPr lang="hr-HR" sz="2400" dirty="0"/>
              <a:t>" dijelove teksta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cxnSp>
        <p:nvCxnSpPr>
          <p:cNvPr id="33" name="Ravni poveznik 32"/>
          <p:cNvCxnSpPr/>
          <p:nvPr/>
        </p:nvCxnSpPr>
        <p:spPr>
          <a:xfrm>
            <a:off x="1772624" y="4350327"/>
            <a:ext cx="87662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0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80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 –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3204722" y="596474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72462"/>
              </p:ext>
            </p:extLst>
          </p:nvPr>
        </p:nvGraphicFramePr>
        <p:xfrm>
          <a:off x="2168591" y="1560917"/>
          <a:ext cx="759886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/n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Prelazak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/t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Tabulator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/r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Skok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/f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Nova stranica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/v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Vertikalni tabulator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9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80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 –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3204722" y="596474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129265"/>
              </p:ext>
            </p:extLst>
          </p:nvPr>
        </p:nvGraphicFramePr>
        <p:xfrm>
          <a:off x="2168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/n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Prelazak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720" y="2920439"/>
            <a:ext cx="4512563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646" y="4658049"/>
            <a:ext cx="4516708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397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80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 –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3204722" y="596474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39247"/>
              </p:ext>
            </p:extLst>
          </p:nvPr>
        </p:nvGraphicFramePr>
        <p:xfrm>
          <a:off x="2168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/t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Tabulator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872" y="3241629"/>
            <a:ext cx="5613986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436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80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 –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3204722" y="596474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spajanje </a:t>
            </a:r>
            <a:r>
              <a:rPr lang="hr-HR" sz="2400" dirty="0" err="1"/>
              <a:t>stringova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871" y="1978462"/>
            <a:ext cx="5519647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870" y="3357663"/>
            <a:ext cx="6148250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934" y="5300462"/>
            <a:ext cx="8734044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1746525" y="1287468"/>
            <a:ext cx="210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Zbrajanje - '+'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746525" y="4736865"/>
            <a:ext cx="3127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Multipliciranje – '*'</a:t>
            </a:r>
          </a:p>
        </p:txBody>
      </p:sp>
    </p:spTree>
    <p:extLst>
      <p:ext uri="{BB962C8B-B14F-4D97-AF65-F5344CB8AC3E}">
        <p14:creationId xmlns:p14="http://schemas.microsoft.com/office/powerpoint/2010/main" val="164901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6399" y="2672139"/>
            <a:ext cx="4299585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Instalacija</a:t>
            </a:r>
            <a:r>
              <a:rPr spc="-45" dirty="0"/>
              <a:t> </a:t>
            </a:r>
            <a:r>
              <a:rPr spc="5" dirty="0"/>
              <a:t>Pythona</a:t>
            </a:r>
          </a:p>
        </p:txBody>
      </p:sp>
      <p:sp>
        <p:nvSpPr>
          <p:cNvPr id="3" name="object 3"/>
          <p:cNvSpPr/>
          <p:nvPr/>
        </p:nvSpPr>
        <p:spPr>
          <a:xfrm>
            <a:off x="4386707" y="3958972"/>
            <a:ext cx="3505200" cy="1114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80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- naredba za  ispis podataka –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2289687" y="755852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tekst, nepoznanica, matematička operacija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85" y="3206196"/>
            <a:ext cx="2231760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987" y="1733207"/>
            <a:ext cx="2886761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123" y="1733207"/>
            <a:ext cx="2996886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123" y="3258365"/>
            <a:ext cx="3400228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0985" y="4889496"/>
            <a:ext cx="2850702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122" y="4679184"/>
            <a:ext cx="4100052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537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Varijabla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80" y="1781174"/>
            <a:ext cx="902012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425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62" y="417789"/>
            <a:ext cx="8969738" cy="567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92131" y="0"/>
            <a:ext cx="8229600" cy="1143000"/>
          </a:xfrm>
        </p:spPr>
        <p:txBody>
          <a:bodyPr/>
          <a:lstStyle/>
          <a:p>
            <a:r>
              <a:rPr lang="hr-HR" dirty="0"/>
              <a:t>Varijabla</a:t>
            </a:r>
          </a:p>
        </p:txBody>
      </p:sp>
    </p:spTree>
    <p:extLst>
      <p:ext uri="{BB962C8B-B14F-4D97-AF65-F5344CB8AC3E}">
        <p14:creationId xmlns:p14="http://schemas.microsoft.com/office/powerpoint/2010/main" val="217356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79AAB2-9F6B-494E-9F88-3913B167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03482" cy="1639888"/>
          </a:xfrm>
        </p:spPr>
        <p:txBody>
          <a:bodyPr anchor="b">
            <a:normAutofit/>
          </a:bodyPr>
          <a:lstStyle/>
          <a:p>
            <a:r>
              <a:rPr lang="hr-HR" dirty="0"/>
              <a:t>Varijabla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EFAD11-7FE4-4E58-87A5-54F0C357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103482" cy="3651250"/>
          </a:xfrm>
        </p:spPr>
        <p:txBody>
          <a:bodyPr>
            <a:normAutofit/>
          </a:bodyPr>
          <a:lstStyle/>
          <a:p>
            <a:r>
              <a:rPr lang="hr-HR"/>
              <a:t>Vrijednost varijabli pridružujemo s desna na lijevo. Varijablama je moguće osim brojčanih vrijednosti pridružiti i tekstualne vrijednosti kao na primjer:</a:t>
            </a:r>
          </a:p>
          <a:p>
            <a:endParaRPr lang="hr-HR"/>
          </a:p>
          <a:p>
            <a:endParaRPr lang="hr-HR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358D2B4-2AE0-4A79-AEE6-A14C2ABFB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14" t="57472" r="11121" b="35938"/>
          <a:stretch/>
        </p:blipFill>
        <p:spPr>
          <a:xfrm>
            <a:off x="8133049" y="1784402"/>
            <a:ext cx="3249406" cy="4158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657C234-132A-4E76-BC02-653C99495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34" t="42605" r="10604" b="27203"/>
          <a:stretch/>
        </p:blipFill>
        <p:spPr>
          <a:xfrm>
            <a:off x="7471825" y="2626351"/>
            <a:ext cx="4719870" cy="2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596239"/>
            <a:ext cx="641985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rlito"/>
                <a:cs typeface="Carlito"/>
              </a:rPr>
              <a:t>Može </a:t>
            </a:r>
            <a:r>
              <a:rPr sz="3200" spc="-5" dirty="0">
                <a:latin typeface="Carlito"/>
                <a:cs typeface="Carlito"/>
              </a:rPr>
              <a:t>se </a:t>
            </a:r>
            <a:r>
              <a:rPr sz="3200" spc="-20" dirty="0">
                <a:latin typeface="Carlito"/>
                <a:cs typeface="Carlito"/>
              </a:rPr>
              <a:t>preuzeti </a:t>
            </a:r>
            <a:r>
              <a:rPr sz="3200" spc="-5" dirty="0">
                <a:latin typeface="Carlito"/>
                <a:cs typeface="Carlito"/>
              </a:rPr>
              <a:t>na sljedećem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linku:</a:t>
            </a:r>
            <a:endParaRPr sz="3200">
              <a:latin typeface="Carlito"/>
              <a:cs typeface="Carlito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006FC0"/>
                </a:solidFill>
                <a:latin typeface="Carlito"/>
                <a:cs typeface="Carlito"/>
                <a:hlinkClick r:id="rId2"/>
              </a:rPr>
              <a:t>www.python.org</a:t>
            </a:r>
            <a:r>
              <a:rPr sz="3200" spc="-10" dirty="0">
                <a:solidFill>
                  <a:srgbClr val="006FC0"/>
                </a:solidFill>
                <a:latin typeface="Carlito"/>
                <a:cs typeface="Carlito"/>
              </a:rPr>
              <a:t>/downloads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33588" y="1933576"/>
            <a:ext cx="8124825" cy="4391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241" y="1281581"/>
            <a:ext cx="8770571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Nakon </a:t>
            </a:r>
            <a:r>
              <a:rPr spc="-5" dirty="0"/>
              <a:t>preuzimanja </a:t>
            </a:r>
            <a:r>
              <a:rPr spc="-20" dirty="0"/>
              <a:t>pratiti</a:t>
            </a:r>
            <a:r>
              <a:rPr spc="-25" dirty="0"/>
              <a:t> </a:t>
            </a:r>
            <a:r>
              <a:rPr spc="-65" dirty="0"/>
              <a:t>korake</a:t>
            </a:r>
          </a:p>
        </p:txBody>
      </p:sp>
      <p:sp>
        <p:nvSpPr>
          <p:cNvPr id="3" name="object 3"/>
          <p:cNvSpPr/>
          <p:nvPr/>
        </p:nvSpPr>
        <p:spPr>
          <a:xfrm>
            <a:off x="1685926" y="1295400"/>
            <a:ext cx="8982075" cy="531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9273" y="652916"/>
            <a:ext cx="2472690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Pokretanje</a:t>
            </a:r>
          </a:p>
        </p:txBody>
      </p:sp>
      <p:sp>
        <p:nvSpPr>
          <p:cNvPr id="3" name="object 3"/>
          <p:cNvSpPr/>
          <p:nvPr/>
        </p:nvSpPr>
        <p:spPr>
          <a:xfrm>
            <a:off x="1752600" y="1524000"/>
            <a:ext cx="859155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79"/>
            <a:ext cx="216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>
                <a:solidFill>
                  <a:srgbClr val="7030A0"/>
                </a:solidFill>
              </a:rPr>
              <a:t> -  Pokretanje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/>
          <p:cNvSpPr txBox="1"/>
          <p:nvPr/>
        </p:nvSpPr>
        <p:spPr>
          <a:xfrm>
            <a:off x="1624674" y="910253"/>
            <a:ext cx="108391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100" dirty="0">
                <a:solidFill>
                  <a:srgbClr val="FF0000"/>
                </a:solidFill>
              </a:rPr>
              <a:t>Start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hr-HR" sz="2100" i="1" dirty="0">
                <a:solidFill>
                  <a:schemeClr val="bg2">
                    <a:lumMod val="50000"/>
                  </a:schemeClr>
                </a:solidFill>
              </a:rPr>
              <a:t>Start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 Svi programi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i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All </a:t>
            </a:r>
            <a:r>
              <a:rPr lang="hr-HR" sz="2100" i="1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Programs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hr-HR" sz="2100" dirty="0" err="1">
                <a:solidFill>
                  <a:srgbClr val="FF0000"/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 3.4.3  IDLE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GUI)</a:t>
            </a:r>
            <a:endParaRPr lang="hr-HR" sz="2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010" y="2158019"/>
            <a:ext cx="6982901" cy="430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3018419" y="4046467"/>
            <a:ext cx="6150080" cy="954107"/>
          </a:xfrm>
          <a:prstGeom prst="rect">
            <a:avLst/>
          </a:prstGeom>
          <a:solidFill>
            <a:schemeClr val="accent4">
              <a:lumMod val="60000"/>
              <a:lumOff val="40000"/>
              <a:alpha val="5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Python</a:t>
            </a:r>
            <a:r>
              <a:rPr lang="hr-HR" sz="2400" b="1" dirty="0"/>
              <a:t> 3.4.3 </a:t>
            </a:r>
            <a:r>
              <a:rPr lang="hr-HR" sz="2400" b="1" dirty="0" err="1"/>
              <a:t>Shell</a:t>
            </a:r>
            <a:r>
              <a:rPr lang="hr-HR" sz="2400" b="1" dirty="0"/>
              <a:t> </a:t>
            </a:r>
            <a:r>
              <a:rPr lang="hr-HR" sz="2400" dirty="0"/>
              <a:t>– </a:t>
            </a:r>
            <a:r>
              <a:rPr lang="hr-HR" sz="2800" dirty="0">
                <a:solidFill>
                  <a:srgbClr val="002060"/>
                </a:solidFill>
              </a:rPr>
              <a:t>interaktivno sučelje 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563121" y="1589252"/>
            <a:ext cx="6093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</a:rPr>
              <a:t>IDLE </a:t>
            </a:r>
            <a:r>
              <a:rPr lang="hr-HR" sz="16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hr-HR" sz="2000" dirty="0">
                <a:solidFill>
                  <a:srgbClr val="002060"/>
                </a:solidFill>
              </a:rPr>
              <a:t> (</a:t>
            </a:r>
            <a:r>
              <a:rPr lang="hr-HR" sz="2000" b="1" dirty="0" err="1">
                <a:solidFill>
                  <a:srgbClr val="002060"/>
                </a:solidFill>
              </a:rPr>
              <a:t>I</a:t>
            </a:r>
            <a:r>
              <a:rPr lang="hr-HR" sz="2000" dirty="0" err="1">
                <a:solidFill>
                  <a:srgbClr val="002060"/>
                </a:solidFill>
              </a:rPr>
              <a:t>ntegrated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D</a:t>
            </a:r>
            <a:r>
              <a:rPr lang="hr-HR" sz="2000" dirty="0" err="1">
                <a:solidFill>
                  <a:srgbClr val="002060"/>
                </a:solidFill>
              </a:rPr>
              <a:t>eve</a:t>
            </a:r>
            <a:r>
              <a:rPr lang="hr-HR" sz="2000" b="1" dirty="0" err="1">
                <a:solidFill>
                  <a:srgbClr val="002060"/>
                </a:solidFill>
              </a:rPr>
              <a:t>L</a:t>
            </a:r>
            <a:r>
              <a:rPr lang="hr-HR" sz="2000" dirty="0" err="1">
                <a:solidFill>
                  <a:srgbClr val="002060"/>
                </a:solidFill>
              </a:rPr>
              <a:t>opment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E</a:t>
            </a:r>
            <a:r>
              <a:rPr lang="hr-HR" sz="2000" dirty="0" err="1">
                <a:solidFill>
                  <a:srgbClr val="002060"/>
                </a:solidFill>
              </a:rPr>
              <a:t>nviroment</a:t>
            </a:r>
            <a:r>
              <a:rPr lang="hr-HR" sz="2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71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13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4654296" y="442913"/>
            <a:ext cx="6102322" cy="134461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-  Podešavanje  sučelja </a:t>
            </a:r>
          </a:p>
        </p:txBody>
      </p:sp>
      <p:sp>
        <p:nvSpPr>
          <p:cNvPr id="44" name="Freeform: Shape 15">
            <a:extLst>
              <a:ext uri="{FF2B5EF4-FFF2-40B4-BE49-F238E27FC236}">
                <a16:creationId xmlns:a16="http://schemas.microsoft.com/office/drawing/2014/main" id="{59F79411-C7D8-478C-9413-52E857690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17">
            <a:extLst>
              <a:ext uri="{FF2B5EF4-FFF2-40B4-BE49-F238E27FC236}">
                <a16:creationId xmlns:a16="http://schemas.microsoft.com/office/drawing/2014/main" id="{46AA8137-008D-4F35-AE77-B226A3036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04C1530-34B9-4662-8952-65590E1BE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16561" r="23802"/>
          <a:stretch/>
        </p:blipFill>
        <p:spPr>
          <a:xfrm>
            <a:off x="20" y="10"/>
            <a:ext cx="3098648" cy="2249414"/>
          </a:xfrm>
          <a:custGeom>
            <a:avLst/>
            <a:gdLst/>
            <a:ahLst/>
            <a:cxnLst/>
            <a:rect l="l" t="t" r="r" b="b"/>
            <a:pathLst>
              <a:path w="3098668" h="2231136">
                <a:moveTo>
                  <a:pt x="0" y="0"/>
                </a:moveTo>
                <a:lnTo>
                  <a:pt x="1629429" y="0"/>
                </a:lnTo>
                <a:lnTo>
                  <a:pt x="1651825" y="14997"/>
                </a:lnTo>
                <a:cubicBezTo>
                  <a:pt x="2301708" y="477275"/>
                  <a:pt x="2772290" y="1173500"/>
                  <a:pt x="3033836" y="2003822"/>
                </a:cubicBezTo>
                <a:lnTo>
                  <a:pt x="3098668" y="2231136"/>
                </a:lnTo>
                <a:lnTo>
                  <a:pt x="0" y="2231136"/>
                </a:lnTo>
                <a:close/>
              </a:path>
            </a:pathLst>
          </a:cu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t="22470" r="-6" b="16376"/>
          <a:stretch/>
        </p:blipFill>
        <p:spPr>
          <a:xfrm>
            <a:off x="20" y="2294965"/>
            <a:ext cx="3272419" cy="2249603"/>
          </a:xfrm>
          <a:custGeom>
            <a:avLst/>
            <a:gdLst/>
            <a:ahLst/>
            <a:cxnLst/>
            <a:rect l="l" t="t" r="r" b="b"/>
            <a:pathLst>
              <a:path w="3272439" h="2231136">
                <a:moveTo>
                  <a:pt x="0" y="0"/>
                </a:moveTo>
                <a:lnTo>
                  <a:pt x="3118914" y="0"/>
                </a:lnTo>
                <a:lnTo>
                  <a:pt x="3165442" y="203875"/>
                </a:lnTo>
                <a:cubicBezTo>
                  <a:pt x="3236139" y="555862"/>
                  <a:pt x="3272439" y="926108"/>
                  <a:pt x="3272439" y="1308224"/>
                </a:cubicBezTo>
                <a:cubicBezTo>
                  <a:pt x="3272439" y="1645093"/>
                  <a:pt x="3213679" y="1937351"/>
                  <a:pt x="3110581" y="2198312"/>
                </a:cubicBezTo>
                <a:lnTo>
                  <a:pt x="3095831" y="2231136"/>
                </a:lnTo>
                <a:lnTo>
                  <a:pt x="0" y="2231136"/>
                </a:lnTo>
                <a:close/>
              </a:path>
            </a:pathLst>
          </a:cu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6" r="33331" b="1"/>
          <a:stretch/>
        </p:blipFill>
        <p:spPr>
          <a:xfrm>
            <a:off x="20" y="4585716"/>
            <a:ext cx="3058828" cy="2272284"/>
          </a:xfrm>
          <a:custGeom>
            <a:avLst/>
            <a:gdLst/>
            <a:ahLst/>
            <a:cxnLst/>
            <a:rect l="l" t="t" r="r" b="b"/>
            <a:pathLst>
              <a:path w="3058848" h="2231136">
                <a:moveTo>
                  <a:pt x="0" y="0"/>
                </a:moveTo>
                <a:lnTo>
                  <a:pt x="3058848" y="0"/>
                </a:lnTo>
                <a:lnTo>
                  <a:pt x="3025170" y="74941"/>
                </a:lnTo>
                <a:cubicBezTo>
                  <a:pt x="2683167" y="751837"/>
                  <a:pt x="2033130" y="1217217"/>
                  <a:pt x="1375006" y="1747950"/>
                </a:cubicBezTo>
                <a:cubicBezTo>
                  <a:pt x="1200683" y="1888533"/>
                  <a:pt x="1027954" y="2026244"/>
                  <a:pt x="851996" y="2153735"/>
                </a:cubicBezTo>
                <a:lnTo>
                  <a:pt x="738863" y="2231136"/>
                </a:lnTo>
                <a:lnTo>
                  <a:pt x="0" y="2231136"/>
                </a:lnTo>
                <a:close/>
              </a:path>
            </a:pathLst>
          </a:custGeom>
          <a:noFill/>
        </p:spPr>
      </p:pic>
      <p:sp>
        <p:nvSpPr>
          <p:cNvPr id="6" name="TekstniOkvir 5"/>
          <p:cNvSpPr txBox="1"/>
          <p:nvPr/>
        </p:nvSpPr>
        <p:spPr>
          <a:xfrm>
            <a:off x="4654296" y="2312988"/>
            <a:ext cx="6102322" cy="365125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pc="150">
                <a:solidFill>
                  <a:schemeClr val="tx1">
                    <a:lumMod val="75000"/>
                    <a:lumOff val="25000"/>
                  </a:schemeClr>
                </a:solidFill>
              </a:rPr>
              <a:t>Podešavanje:</a:t>
            </a:r>
          </a:p>
          <a:p>
            <a:pPr indent="-285750">
              <a:lnSpc>
                <a:spcPct val="140000"/>
              </a:lnSpc>
              <a:spcBef>
                <a:spcPts val="930"/>
              </a:spcBef>
              <a:spcAft>
                <a:spcPts val="600"/>
              </a:spcAft>
              <a:buFont typeface="Corbel" panose="020B0503020204020204" pitchFamily="34" charset="0"/>
              <a:buChar char="•"/>
            </a:pPr>
            <a:r>
              <a:rPr lang="en-US" spc="150">
                <a:solidFill>
                  <a:schemeClr val="tx1">
                    <a:lumMod val="75000"/>
                    <a:lumOff val="25000"/>
                  </a:schemeClr>
                </a:solidFill>
              </a:rPr>
              <a:t>Vrste slova</a:t>
            </a:r>
          </a:p>
          <a:p>
            <a:pPr indent="-285750">
              <a:lnSpc>
                <a:spcPct val="140000"/>
              </a:lnSpc>
              <a:spcBef>
                <a:spcPts val="930"/>
              </a:spcBef>
              <a:spcAft>
                <a:spcPts val="600"/>
              </a:spcAft>
              <a:buFont typeface="Corbel" panose="020B0503020204020204" pitchFamily="34" charset="0"/>
              <a:buChar char="•"/>
            </a:pPr>
            <a:r>
              <a:rPr lang="en-US" spc="150">
                <a:solidFill>
                  <a:schemeClr val="tx1">
                    <a:lumMod val="75000"/>
                    <a:lumOff val="25000"/>
                  </a:schemeClr>
                </a:solidFill>
              </a:rPr>
              <a:t>Veličine slova </a:t>
            </a:r>
          </a:p>
          <a:p>
            <a:pPr indent="-285750">
              <a:lnSpc>
                <a:spcPct val="140000"/>
              </a:lnSpc>
              <a:spcBef>
                <a:spcPts val="930"/>
              </a:spcBef>
              <a:spcAft>
                <a:spcPts val="600"/>
              </a:spcAft>
              <a:buFont typeface="Corbel" panose="020B0503020204020204" pitchFamily="34" charset="0"/>
              <a:buChar char="•"/>
            </a:pPr>
            <a:r>
              <a:rPr lang="en-US" spc="150">
                <a:solidFill>
                  <a:schemeClr val="tx1">
                    <a:lumMod val="75000"/>
                    <a:lumOff val="25000"/>
                  </a:schemeClr>
                </a:solidFill>
              </a:rPr>
              <a:t>Razmak između slova</a:t>
            </a:r>
          </a:p>
        </p:txBody>
      </p:sp>
    </p:spTree>
    <p:extLst>
      <p:ext uri="{BB962C8B-B14F-4D97-AF65-F5344CB8AC3E}">
        <p14:creationId xmlns:p14="http://schemas.microsoft.com/office/powerpoint/2010/main" val="169278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0215" y="36779"/>
            <a:ext cx="3687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>
                <a:solidFill>
                  <a:srgbClr val="7030A0"/>
                </a:solidFill>
              </a:rPr>
              <a:t> -  Tipovi podataka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4" y="11022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/>
          <p:cNvSpPr txBox="1"/>
          <p:nvPr/>
        </p:nvSpPr>
        <p:spPr>
          <a:xfrm>
            <a:off x="2309612" y="1210614"/>
            <a:ext cx="1002453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int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cijeli broj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float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broj s pomičnom točkom (decimalni broj)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>
                <a:solidFill>
                  <a:srgbClr val="FF0000"/>
                </a:solidFill>
              </a:rPr>
              <a:t>str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niz znakova (</a:t>
            </a:r>
            <a:r>
              <a:rPr lang="hr-HR" sz="3200" i="1" dirty="0" err="1"/>
              <a:t>string</a:t>
            </a:r>
            <a:r>
              <a:rPr lang="hr-HR" sz="32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bool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logički tip podatka</a:t>
            </a:r>
          </a:p>
        </p:txBody>
      </p:sp>
    </p:spTree>
    <p:extLst>
      <p:ext uri="{BB962C8B-B14F-4D97-AF65-F5344CB8AC3E}">
        <p14:creationId xmlns:p14="http://schemas.microsoft.com/office/powerpoint/2010/main" val="218313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714" y="0"/>
            <a:ext cx="8770571" cy="1345269"/>
          </a:xfrm>
        </p:spPr>
        <p:txBody>
          <a:bodyPr/>
          <a:lstStyle/>
          <a:p>
            <a:r>
              <a:rPr lang="hr-HR" dirty="0"/>
              <a:t>Tipovi podataka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438400"/>
            <a:ext cx="350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TIPOVI PODATAKA</a:t>
            </a:r>
          </a:p>
          <a:p>
            <a:endParaRPr lang="hr-HR" dirty="0"/>
          </a:p>
          <a:p>
            <a:r>
              <a:rPr lang="hr-HR" dirty="0"/>
              <a:t>Brojevi:</a:t>
            </a:r>
          </a:p>
          <a:p>
            <a:r>
              <a:rPr lang="hr-HR" dirty="0"/>
              <a:t>cjelobrojni tip podatka</a:t>
            </a:r>
            <a:r>
              <a:rPr lang="hr-HR" b="1" dirty="0"/>
              <a:t> integer </a:t>
            </a:r>
          </a:p>
          <a:p>
            <a:r>
              <a:rPr lang="hr-HR" dirty="0"/>
              <a:t>realni tip podatka </a:t>
            </a:r>
            <a:r>
              <a:rPr lang="hr-HR" b="1" dirty="0"/>
              <a:t>float </a:t>
            </a:r>
          </a:p>
          <a:p>
            <a:r>
              <a:rPr lang="hr-HR" dirty="0"/>
              <a:t>logički tip podatka </a:t>
            </a:r>
            <a:r>
              <a:rPr lang="hr-HR" b="1" dirty="0"/>
              <a:t>bool</a:t>
            </a:r>
            <a:r>
              <a:rPr lang="hr-HR" dirty="0"/>
              <a:t> </a:t>
            </a:r>
          </a:p>
          <a:p>
            <a:endParaRPr lang="hr-HR" dirty="0"/>
          </a:p>
          <a:p>
            <a:r>
              <a:rPr lang="hr-HR" dirty="0"/>
              <a:t>Znakovi:</a:t>
            </a:r>
          </a:p>
          <a:p>
            <a:r>
              <a:rPr lang="hr-HR" b="1" dirty="0"/>
              <a:t>string</a:t>
            </a:r>
            <a:r>
              <a:rPr lang="hr-HR" dirty="0"/>
              <a:t>-niz znakova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257800" y="1325880"/>
            <a:ext cx="3581400" cy="1524000"/>
          </a:xfrm>
          <a:prstGeom prst="wedgeRoundRectCallout">
            <a:avLst>
              <a:gd name="adj1" fmla="val -50450"/>
              <a:gd name="adj2" fmla="val 889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hr-HR" dirty="0"/>
              <a:t>Dekadski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Heksadekadski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Oktalni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Binarni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038600"/>
            <a:ext cx="54079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6140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LeftStep">
      <a:dk1>
        <a:srgbClr val="000000"/>
      </a:dk1>
      <a:lt1>
        <a:srgbClr val="FFFFFF"/>
      </a:lt1>
      <a:dk2>
        <a:srgbClr val="2A2441"/>
      </a:dk2>
      <a:lt2>
        <a:srgbClr val="E2E4E8"/>
      </a:lt2>
      <a:accent1>
        <a:srgbClr val="D99127"/>
      </a:accent1>
      <a:accent2>
        <a:srgbClr val="D53A17"/>
      </a:accent2>
      <a:accent3>
        <a:srgbClr val="E72956"/>
      </a:accent3>
      <a:accent4>
        <a:srgbClr val="D51793"/>
      </a:accent4>
      <a:accent5>
        <a:srgbClr val="DA29E7"/>
      </a:accent5>
      <a:accent6>
        <a:srgbClr val="7917D5"/>
      </a:accent6>
      <a:hlink>
        <a:srgbClr val="3F73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418</Words>
  <Application>Microsoft Office PowerPoint</Application>
  <PresentationFormat>Široki zaslon</PresentationFormat>
  <Paragraphs>125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Meiryo</vt:lpstr>
      <vt:lpstr>Arial</vt:lpstr>
      <vt:lpstr>Carlito</vt:lpstr>
      <vt:lpstr>Corbel</vt:lpstr>
      <vt:lpstr>SketchLinesVTI</vt:lpstr>
      <vt:lpstr>Programski jezik Python</vt:lpstr>
      <vt:lpstr>Instalacija Pythona</vt:lpstr>
      <vt:lpstr>PowerPoint prezentacija</vt:lpstr>
      <vt:lpstr>Nakon preuzimanja pratiti korake</vt:lpstr>
      <vt:lpstr>Pokretanje</vt:lpstr>
      <vt:lpstr>PowerPoint prezentacija</vt:lpstr>
      <vt:lpstr>PowerPoint prezentacija</vt:lpstr>
      <vt:lpstr>PowerPoint prezentacija</vt:lpstr>
      <vt:lpstr>Tipovi podataka</vt:lpstr>
      <vt:lpstr>Operatori i tipovi podataka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Varijabla</vt:lpstr>
      <vt:lpstr>Varijabla</vt:lpstr>
      <vt:lpstr>Varijabla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Skola</dc:creator>
  <cp:lastModifiedBy>Skola</cp:lastModifiedBy>
  <cp:revision>2</cp:revision>
  <dcterms:created xsi:type="dcterms:W3CDTF">2021-12-20T08:18:08Z</dcterms:created>
  <dcterms:modified xsi:type="dcterms:W3CDTF">2021-12-20T08:57:16Z</dcterms:modified>
</cp:coreProperties>
</file>