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</p:sldMasterIdLst>
  <p:notesMasterIdLst>
    <p:notesMasterId r:id="rId24"/>
  </p:notesMasterIdLst>
  <p:sldIdLst>
    <p:sldId id="268" r:id="rId2"/>
    <p:sldId id="269" r:id="rId3"/>
    <p:sldId id="272" r:id="rId4"/>
    <p:sldId id="270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9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1" r:id="rId21"/>
    <p:sldId id="273" r:id="rId22"/>
    <p:sldId id="274" r:id="rId2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9933"/>
    <a:srgbClr val="FFCC66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rednji stil 1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5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DF44A-F900-4539-B2D8-330ABFB91CDE}" type="datetimeFigureOut">
              <a:rPr lang="hr-HR" smtClean="0"/>
              <a:t>15.10.2025.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B7B07-D393-4912-8781-548406D911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296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alphaModFix amt="70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052167"/>
            <a:ext cx="7344816" cy="3240000"/>
          </a:xfrm>
          <a:solidFill>
            <a:srgbClr val="006600">
              <a:alpha val="80000"/>
            </a:srgbClr>
          </a:solidFill>
        </p:spPr>
        <p:txBody>
          <a:bodyPr anchor="ctr"/>
          <a:lstStyle>
            <a:lvl1pPr>
              <a:defRPr sz="66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4638350"/>
            <a:ext cx="7344816" cy="1080000"/>
          </a:xfrm>
          <a:solidFill>
            <a:srgbClr val="33993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/>
              <a:t>Kliknite da biste uredili stil podnaslova matrice</a:t>
            </a:r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" y="6281543"/>
            <a:ext cx="725449" cy="50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84386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Spremanje podataka 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3723392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935596" y="6489384"/>
            <a:ext cx="8208404" cy="396000"/>
          </a:xfrm>
          <a:prstGeom prst="rect">
            <a:avLst/>
          </a:prstGeom>
          <a:solidFill>
            <a:srgbClr val="0066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596" y="332656"/>
            <a:ext cx="7989517" cy="903716"/>
          </a:xfrm>
        </p:spPr>
        <p:txBody>
          <a:bodyPr/>
          <a:lstStyle/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596" y="1484783"/>
            <a:ext cx="7992888" cy="49568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4907" y="6516710"/>
            <a:ext cx="350207" cy="341290"/>
          </a:xfrm>
          <a:ln>
            <a:noFill/>
          </a:ln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4C81DDF-40B1-4D96-8114-F3F175D4CEDF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868144" y="6525341"/>
            <a:ext cx="2438399" cy="360000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489384"/>
            <a:ext cx="4932548" cy="395959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mtClean="0"/>
              <a:t>Spremanje podataka  </a:t>
            </a:r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339933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Slik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8"/>
          <a:stretch/>
        </p:blipFill>
        <p:spPr>
          <a:xfrm>
            <a:off x="-41418" y="0"/>
            <a:ext cx="917182" cy="685800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" y="6281543"/>
            <a:ext cx="751759" cy="50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74937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864096" y="6381328"/>
            <a:ext cx="8279904" cy="4961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5" y="5013176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5" y="2348880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Spremanje podataka 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6761825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5" y="277022"/>
            <a:ext cx="7989518" cy="79084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6201" y="1552464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023" y="1552464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5868144" y="6525342"/>
            <a:ext cx="2438399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525343"/>
            <a:ext cx="4144373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 smtClean="0"/>
              <a:t>Spremanje podataka  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179540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489" y="192206"/>
            <a:ext cx="7989518" cy="79084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5" y="1525560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5" y="2165322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2407" y="1505744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2407" y="219583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5829960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935596" y="6489384"/>
            <a:ext cx="8208404" cy="396000"/>
          </a:xfrm>
          <a:prstGeom prst="rect">
            <a:avLst/>
          </a:prstGeom>
          <a:solidFill>
            <a:srgbClr val="0066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34001" y="6519624"/>
            <a:ext cx="2438399" cy="36576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80105" y="6489384"/>
            <a:ext cx="4853896" cy="396000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Spremanje podataka 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4C81DDF-40B1-4D96-8114-F3F175D4CEDF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339933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8"/>
          <a:stretch/>
        </p:blipFill>
        <p:spPr>
          <a:xfrm>
            <a:off x="-41418" y="0"/>
            <a:ext cx="917182" cy="6858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" y="6281543"/>
            <a:ext cx="725449" cy="50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26637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Spremanje podataka  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61817" y="188640"/>
            <a:ext cx="7772400" cy="494284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8659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057" y="5501374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77057" y="163372"/>
            <a:ext cx="8156448" cy="52257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057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Spremanje podataka  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4910333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Spremanje podataka 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037" y="19970"/>
            <a:ext cx="773963" cy="100959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21"/>
            <a:ext cx="792088" cy="100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17217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596" y="1484784"/>
            <a:ext cx="799288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4907" y="6525343"/>
            <a:ext cx="350207" cy="286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4C81DDF-40B1-4D96-8114-F3F175D4CEDF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5596" y="269337"/>
            <a:ext cx="7989518" cy="1071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868144" y="6525342"/>
            <a:ext cx="2438399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525343"/>
            <a:ext cx="4932548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mtClean="0"/>
              <a:t>Spremanje podataka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928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ransition spd="slow">
    <p:split orient="vert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1"/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qpR44hOD3U" TargetMode="External"/><Relationship Id="rId2" Type="http://schemas.openxmlformats.org/officeDocument/2006/relationships/hyperlink" Target="https://www.youtube.com/watch?v=qH9K9emYIm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9tENHe19g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hr-HR" dirty="0"/>
              <a:t>1</a:t>
            </a:r>
            <a:r>
              <a:rPr lang="hr-HR" dirty="0" smtClean="0"/>
              <a:t>. </a:t>
            </a:r>
            <a:r>
              <a:rPr lang="hr-HR" dirty="0"/>
              <a:t>TEHNOLOGIJA</a:t>
            </a: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1043608" y="4600817"/>
            <a:ext cx="7344816" cy="1080000"/>
          </a:xfrm>
        </p:spPr>
        <p:txBody>
          <a:bodyPr/>
          <a:lstStyle/>
          <a:p>
            <a:r>
              <a:rPr lang="hr-HR" sz="3200" dirty="0" smtClean="0"/>
              <a:t>1.3 </a:t>
            </a:r>
            <a:r>
              <a:rPr lang="pl-PL" dirty="0"/>
              <a:t>S</a:t>
            </a:r>
            <a:r>
              <a:rPr lang="pl-PL" dirty="0" smtClean="0"/>
              <a:t>premanje </a:t>
            </a:r>
            <a:r>
              <a:rPr lang="pl-PL" dirty="0"/>
              <a:t>podataka 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0424860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ROM (</a:t>
            </a:r>
            <a:r>
              <a:rPr lang="hr-HR" b="1" i="1" dirty="0"/>
              <a:t>R</a:t>
            </a:r>
            <a:r>
              <a:rPr lang="hr-HR" i="1" dirty="0"/>
              <a:t>EAD </a:t>
            </a:r>
            <a:r>
              <a:rPr lang="hr-HR" b="1" i="1" dirty="0"/>
              <a:t>O</a:t>
            </a:r>
            <a:r>
              <a:rPr lang="hr-HR" i="1" dirty="0"/>
              <a:t>NLY </a:t>
            </a:r>
            <a:r>
              <a:rPr lang="hr-HR" b="1" i="1" dirty="0"/>
              <a:t>M</a:t>
            </a:r>
            <a:r>
              <a:rPr lang="hr-HR" i="1" dirty="0"/>
              <a:t>EMORY</a:t>
            </a:r>
            <a:r>
              <a:rPr lang="hr-HR" dirty="0"/>
              <a:t> 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0067" y="2250831"/>
            <a:ext cx="8566214" cy="4190835"/>
          </a:xfrm>
        </p:spPr>
        <p:txBody>
          <a:bodyPr/>
          <a:lstStyle/>
          <a:p>
            <a:r>
              <a:rPr lang="hr-HR" b="1" dirty="0"/>
              <a:t>ROM</a:t>
            </a:r>
            <a:r>
              <a:rPr lang="hr-HR" dirty="0"/>
              <a:t> je memorija iz koje se podatci mogu samo čitati. </a:t>
            </a:r>
          </a:p>
          <a:p>
            <a:r>
              <a:rPr lang="hr-HR" dirty="0"/>
              <a:t>podatci u spremnicima zapisani su pri tvorničkoj izradi.</a:t>
            </a:r>
          </a:p>
          <a:p>
            <a:r>
              <a:rPr lang="hr-HR" dirty="0"/>
              <a:t>nakon gašenja računala, podatci ostaju nepromijenjeni. </a:t>
            </a:r>
          </a:p>
          <a:p>
            <a:endParaRPr lang="hr-HR" dirty="0" smtClean="0"/>
          </a:p>
          <a:p>
            <a:r>
              <a:rPr lang="hr-HR" dirty="0" smtClean="0"/>
              <a:t>ROM </a:t>
            </a:r>
            <a:r>
              <a:rPr lang="hr-HR" dirty="0"/>
              <a:t>memorija ima nekoliko zadataka: </a:t>
            </a:r>
          </a:p>
          <a:p>
            <a:pPr lvl="1"/>
            <a:r>
              <a:rPr lang="hr-HR" dirty="0"/>
              <a:t>pri paljenju ispituje ispravnost uređaja, </a:t>
            </a:r>
          </a:p>
          <a:p>
            <a:pPr lvl="1"/>
            <a:r>
              <a:rPr lang="hr-HR" dirty="0"/>
              <a:t>učitava programe i operacijski </a:t>
            </a:r>
            <a:r>
              <a:rPr lang="hr-HR" dirty="0" smtClean="0"/>
              <a:t>sustav </a:t>
            </a:r>
            <a:endParaRPr lang="hr-HR" dirty="0"/>
          </a:p>
          <a:p>
            <a:pPr lvl="1"/>
            <a:r>
              <a:rPr lang="hr-HR" dirty="0"/>
              <a:t>priprema računalo za rad. </a:t>
            </a:r>
          </a:p>
          <a:p>
            <a:pPr marL="114300" indent="0"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10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Spremanje podataka  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98" y="4572001"/>
            <a:ext cx="2638958" cy="175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99986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6" y="1440766"/>
            <a:ext cx="3282461" cy="205153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5596" y="332656"/>
            <a:ext cx="7989517" cy="1587584"/>
          </a:xfrm>
        </p:spPr>
        <p:txBody>
          <a:bodyPr/>
          <a:lstStyle/>
          <a:p>
            <a:r>
              <a:rPr lang="hr-HR" sz="4400" dirty="0"/>
              <a:t>RAM </a:t>
            </a:r>
            <a:br>
              <a:rPr lang="hr-HR" sz="4400" dirty="0"/>
            </a:br>
            <a:r>
              <a:rPr lang="hr-HR" sz="4400" dirty="0"/>
              <a:t>(</a:t>
            </a:r>
            <a:r>
              <a:rPr lang="hr-HR" sz="4400" b="1" dirty="0"/>
              <a:t>R</a:t>
            </a:r>
            <a:r>
              <a:rPr lang="hr-HR" sz="4400" dirty="0"/>
              <a:t>ANDOM </a:t>
            </a:r>
            <a:r>
              <a:rPr lang="hr-HR" sz="4400" b="1" dirty="0"/>
              <a:t>A</a:t>
            </a:r>
            <a:r>
              <a:rPr lang="hr-HR" sz="4400" dirty="0"/>
              <a:t>CCESS </a:t>
            </a:r>
            <a:r>
              <a:rPr lang="hr-HR" sz="4400" b="1" dirty="0"/>
              <a:t>M</a:t>
            </a:r>
            <a:r>
              <a:rPr lang="hr-HR" sz="4400" dirty="0"/>
              <a:t>EMORY)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5" y="3200400"/>
            <a:ext cx="8374659" cy="3241266"/>
          </a:xfrm>
        </p:spPr>
        <p:txBody>
          <a:bodyPr>
            <a:normAutofit/>
          </a:bodyPr>
          <a:lstStyle/>
          <a:p>
            <a:r>
              <a:rPr lang="hr-HR" b="1" dirty="0"/>
              <a:t>RAM</a:t>
            </a:r>
            <a:r>
              <a:rPr lang="hr-HR" dirty="0"/>
              <a:t> ili radna memorija zadužena za privremeno čuvanje programa i podataka koje trenutno koristimo na računalu.</a:t>
            </a:r>
          </a:p>
          <a:p>
            <a:r>
              <a:rPr lang="hr-HR" dirty="0"/>
              <a:t>privremena vrsta memorije, pamti podatke samo dok je računalo uključeno.</a:t>
            </a:r>
          </a:p>
          <a:p>
            <a:r>
              <a:rPr lang="hr-HR" dirty="0"/>
              <a:t>podatci se prije gašenja računala moraju spremiti na neki od pomoćnih spremnika.</a:t>
            </a:r>
          </a:p>
          <a:p>
            <a:r>
              <a:rPr lang="hr-HR" dirty="0"/>
              <a:t>Količina radne memorije mjeri se u gigabajtima (GB).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11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Spremanje podataka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72765237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7" r="17903" b="11642"/>
          <a:stretch/>
        </p:blipFill>
        <p:spPr>
          <a:xfrm>
            <a:off x="6519084" y="1632856"/>
            <a:ext cx="2624916" cy="445611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5596" y="332655"/>
            <a:ext cx="7989517" cy="1300201"/>
          </a:xfrm>
        </p:spPr>
        <p:txBody>
          <a:bodyPr/>
          <a:lstStyle/>
          <a:p>
            <a:r>
              <a:rPr lang="hr-HR" sz="4400" dirty="0"/>
              <a:t>RAČUNARSTVO U OBLAKU </a:t>
            </a:r>
            <a:br>
              <a:rPr lang="hr-HR" sz="4400" dirty="0"/>
            </a:br>
            <a:r>
              <a:rPr lang="hr-HR" sz="4400" dirty="0"/>
              <a:t>( CLOUD COMPUTING)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2398642"/>
            <a:ext cx="5783256" cy="4043023"/>
          </a:xfrm>
        </p:spPr>
        <p:txBody>
          <a:bodyPr>
            <a:normAutofit lnSpcReduction="10000"/>
          </a:bodyPr>
          <a:lstStyle/>
          <a:p>
            <a:r>
              <a:rPr lang="hr-HR" sz="2400" b="1" dirty="0"/>
              <a:t>Računalstvo u oblaku </a:t>
            </a:r>
            <a:r>
              <a:rPr lang="hr-HR" dirty="0"/>
              <a:t>(</a:t>
            </a:r>
            <a:r>
              <a:rPr lang="hr-HR" i="1" dirty="0" err="1"/>
              <a:t>Cloud</a:t>
            </a:r>
            <a:r>
              <a:rPr lang="hr-HR" i="1" dirty="0"/>
              <a:t> </a:t>
            </a:r>
            <a:r>
              <a:rPr lang="hr-HR" i="1" dirty="0" err="1"/>
              <a:t>Computing</a:t>
            </a:r>
            <a:r>
              <a:rPr lang="hr-HR" dirty="0"/>
              <a:t>) </a:t>
            </a:r>
            <a:r>
              <a:rPr lang="hr-HR" sz="2400" dirty="0" smtClean="0"/>
              <a:t>je </a:t>
            </a:r>
            <a:r>
              <a:rPr lang="hr-HR" sz="2400" dirty="0"/>
              <a:t>spremanje na diskove udaljenih računala do kojih dolazimo putem interneta. </a:t>
            </a:r>
          </a:p>
          <a:p>
            <a:r>
              <a:rPr lang="hr-HR" sz="2400" dirty="0"/>
              <a:t>U oblak možemo spremiti aplikacije, dokumente i informacije. </a:t>
            </a:r>
          </a:p>
          <a:p>
            <a:r>
              <a:rPr lang="hr-HR" sz="2400" dirty="0"/>
              <a:t>Prednosti spremanja podatka u oblak je u mogućnosti pristupa podacima kada želimo i s kojeg god uređaja želimo, bez dodatnog kopiranja i slanja.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12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Spremanje podataka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0246417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5596" y="332656"/>
            <a:ext cx="7989517" cy="607587"/>
          </a:xfrm>
        </p:spPr>
        <p:txBody>
          <a:bodyPr/>
          <a:lstStyle/>
          <a:p>
            <a:r>
              <a:rPr lang="hr-HR" dirty="0"/>
              <a:t>POMOĆNI SPREMNICI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F70F16C-C95C-44A5-9A00-E92F5EAB9D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7" b="21263"/>
          <a:stretch/>
        </p:blipFill>
        <p:spPr>
          <a:xfrm>
            <a:off x="989669" y="4823791"/>
            <a:ext cx="8146124" cy="1665594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78273" y="1166190"/>
            <a:ext cx="8469661" cy="5027065"/>
          </a:xfrm>
        </p:spPr>
        <p:txBody>
          <a:bodyPr>
            <a:noAutofit/>
          </a:bodyPr>
          <a:lstStyle/>
          <a:p>
            <a:r>
              <a:rPr lang="hr-HR" sz="2400" dirty="0"/>
              <a:t>koristimo ih za spremanje podataka koje želimo sačuvati te ih možda kasnije ponovo koristiti. </a:t>
            </a:r>
          </a:p>
          <a:p>
            <a:r>
              <a:rPr lang="hr-HR" sz="2400" dirty="0"/>
              <a:t>pomoćni spremnici pamte podatke i kada je računalo isključeno. </a:t>
            </a:r>
          </a:p>
          <a:p>
            <a:pPr marL="114300" indent="0">
              <a:buNone/>
            </a:pPr>
            <a:r>
              <a:rPr lang="hr-HR" sz="2400" dirty="0"/>
              <a:t>Najvažniji i najčešće korišteni </a:t>
            </a:r>
            <a:r>
              <a:rPr lang="hr-HR" sz="2400" b="1" dirty="0"/>
              <a:t>pomoćni spremnici </a:t>
            </a:r>
            <a:r>
              <a:rPr lang="hr-HR" sz="2400" dirty="0"/>
              <a:t>su: </a:t>
            </a:r>
          </a:p>
          <a:p>
            <a:pPr lvl="1"/>
            <a:r>
              <a:rPr lang="hr-HR" dirty="0"/>
              <a:t>tvrdi disk HDD, </a:t>
            </a:r>
          </a:p>
          <a:p>
            <a:pPr lvl="1"/>
            <a:r>
              <a:rPr lang="hr-HR" dirty="0"/>
              <a:t>CD, DVD,  Blu-ray, </a:t>
            </a:r>
          </a:p>
          <a:p>
            <a:pPr lvl="1"/>
            <a:r>
              <a:rPr lang="hr-HR" dirty="0"/>
              <a:t>USB memorijski štapić i </a:t>
            </a:r>
          </a:p>
          <a:p>
            <a:pPr lvl="1"/>
            <a:r>
              <a:rPr lang="hr-HR" dirty="0"/>
              <a:t>memorijska kartica. </a:t>
            </a:r>
          </a:p>
          <a:p>
            <a:endParaRPr lang="hr-HR" sz="2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13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Spremanje podataka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1439471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5597" y="332655"/>
            <a:ext cx="5836264" cy="2161163"/>
          </a:xfrm>
        </p:spPr>
        <p:txBody>
          <a:bodyPr/>
          <a:lstStyle/>
          <a:p>
            <a:r>
              <a:rPr lang="hr-HR" dirty="0"/>
              <a:t>TVRDI DISK </a:t>
            </a:r>
            <a:br>
              <a:rPr lang="hr-HR" dirty="0"/>
            </a:br>
            <a:r>
              <a:rPr lang="hr-HR" dirty="0"/>
              <a:t>HDD (</a:t>
            </a:r>
            <a:r>
              <a:rPr lang="hr-HR" b="1" dirty="0"/>
              <a:t>H</a:t>
            </a:r>
            <a:r>
              <a:rPr lang="hr-HR" dirty="0"/>
              <a:t>ard </a:t>
            </a:r>
            <a:r>
              <a:rPr lang="hr-HR" b="1" dirty="0"/>
              <a:t>D</a:t>
            </a:r>
            <a:r>
              <a:rPr lang="hr-HR" dirty="0"/>
              <a:t>isk </a:t>
            </a:r>
            <a:r>
              <a:rPr lang="hr-HR" b="1" dirty="0" err="1"/>
              <a:t>D</a:t>
            </a:r>
            <a:r>
              <a:rPr lang="hr-HR" dirty="0" err="1"/>
              <a:t>rive</a:t>
            </a:r>
            <a:r>
              <a:rPr lang="hr-HR" dirty="0"/>
              <a:t>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91905" y="2814686"/>
            <a:ext cx="8352095" cy="3702024"/>
          </a:xfrm>
        </p:spPr>
        <p:txBody>
          <a:bodyPr>
            <a:normAutofit/>
          </a:bodyPr>
          <a:lstStyle/>
          <a:p>
            <a:r>
              <a:rPr lang="hr-HR" sz="2400" dirty="0"/>
              <a:t>najvažniji pomoćni spremnik </a:t>
            </a:r>
          </a:p>
          <a:p>
            <a:r>
              <a:rPr lang="hr-HR" sz="2400" dirty="0"/>
              <a:t>magnetni uređaj za trajno pohranjivanje i pamćenje veće količine podataka</a:t>
            </a:r>
          </a:p>
          <a:p>
            <a:r>
              <a:rPr lang="hr-HR" sz="2400" dirty="0"/>
              <a:t>količina memorije mjeri se u gigabajtima (GB) i </a:t>
            </a:r>
            <a:r>
              <a:rPr lang="hr-HR" sz="2400" dirty="0" err="1"/>
              <a:t>terabajtima</a:t>
            </a:r>
            <a:r>
              <a:rPr lang="hr-HR" sz="2400" dirty="0"/>
              <a:t> (TB)</a:t>
            </a:r>
          </a:p>
          <a:p>
            <a:r>
              <a:rPr lang="hr-HR" sz="2400" dirty="0"/>
              <a:t>ugrađen je u kućištu računala ali može biti i vanjski, prijenosni</a:t>
            </a:r>
          </a:p>
          <a:p>
            <a:r>
              <a:rPr lang="hr-HR" sz="2400" dirty="0"/>
              <a:t>na njega instaliramo operacijski sustav i primjenski programi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14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Spremanje podataka  </a:t>
            </a: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58715ED-202D-4A37-AAC8-43D12B07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860" y="253365"/>
            <a:ext cx="2372139" cy="23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71134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095" y="3102065"/>
            <a:ext cx="5159829" cy="333960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5596" y="332656"/>
            <a:ext cx="7989517" cy="1654086"/>
          </a:xfrm>
        </p:spPr>
        <p:txBody>
          <a:bodyPr/>
          <a:lstStyle/>
          <a:p>
            <a:r>
              <a:rPr lang="hr-HR" dirty="0"/>
              <a:t>OPTIČKI DISKOVI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(</a:t>
            </a:r>
            <a:r>
              <a:rPr lang="hr-HR" dirty="0"/>
              <a:t>CD, DVD, BD)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2319251"/>
            <a:ext cx="7992888" cy="4122415"/>
          </a:xfrm>
        </p:spPr>
        <p:txBody>
          <a:bodyPr/>
          <a:lstStyle/>
          <a:p>
            <a:r>
              <a:rPr lang="hr-HR" dirty="0"/>
              <a:t>Na optičke diskove podaci se spremaju „prže” optički, laserskom zrakom.</a:t>
            </a:r>
          </a:p>
          <a:p>
            <a:r>
              <a:rPr lang="hr-HR" dirty="0"/>
              <a:t>Diskovi se razlikuju po gustoći zapisa.</a:t>
            </a:r>
          </a:p>
          <a:p>
            <a:pPr marL="114300" indent="0"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15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Spremanje podataka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69883369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dirty="0"/>
              <a:t>USB memorijski štapić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828800"/>
            <a:ext cx="7992888" cy="4612866"/>
          </a:xfrm>
        </p:spPr>
        <p:txBody>
          <a:bodyPr>
            <a:normAutofit/>
          </a:bodyPr>
          <a:lstStyle/>
          <a:p>
            <a:r>
              <a:rPr lang="hr-HR" dirty="0"/>
              <a:t>u sebi ima </a:t>
            </a:r>
            <a:r>
              <a:rPr lang="hr-HR" i="1" dirty="0" err="1"/>
              <a:t>flash</a:t>
            </a:r>
            <a:r>
              <a:rPr lang="hr-HR" dirty="0"/>
              <a:t> memoriju. </a:t>
            </a:r>
          </a:p>
          <a:p>
            <a:r>
              <a:rPr lang="hr-HR" dirty="0"/>
              <a:t>uređaj priključimo na USB priključak u računalu te odmah možemo započeti prijenos podataka na uređaj i s uređaja na računalo. </a:t>
            </a:r>
          </a:p>
          <a:p>
            <a:r>
              <a:rPr lang="hr-HR" dirty="0"/>
              <a:t>jednostavan za upotrebu.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16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Spremanje podataka  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89" y="3498667"/>
            <a:ext cx="2561545" cy="273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85384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5596" y="332655"/>
            <a:ext cx="7989517" cy="1874967"/>
          </a:xfrm>
        </p:spPr>
        <p:txBody>
          <a:bodyPr/>
          <a:lstStyle/>
          <a:p>
            <a:r>
              <a:rPr lang="pl-PL" sz="4000" dirty="0"/>
              <a:t>NAJČEŠĆI KAPACITETI SPREMANJA PODATAKA ZA POJEDINE UREĐAJE</a:t>
            </a:r>
            <a:endParaRPr lang="hr-HR" sz="40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17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Spremanje podataka  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96" y="3092769"/>
            <a:ext cx="8112034" cy="10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44617"/>
      </p:ext>
    </p:extLst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463041"/>
            <a:ext cx="8208404" cy="4978626"/>
          </a:xfrm>
        </p:spPr>
        <p:txBody>
          <a:bodyPr/>
          <a:lstStyle/>
          <a:p>
            <a:endParaRPr lang="hr-HR" dirty="0"/>
          </a:p>
          <a:p>
            <a:r>
              <a:rPr lang="hr-HR" dirty="0"/>
              <a:t>Razmisli koje podatke spremaš na pojedine spremnike. </a:t>
            </a:r>
          </a:p>
          <a:p>
            <a:r>
              <a:rPr lang="hr-HR" dirty="0"/>
              <a:t>Sastavi umnu mapu o pomoćnim spremnicima, njihovim kapacitetima i o podatcima koje možeš spremiti na njih.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18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Spremanje podataka  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EEB9321-7CD9-4D82-B3CF-66A44DBC4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484" y="332656"/>
            <a:ext cx="125052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35652"/>
      </p:ext>
    </p:extLst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1CB4F0-BEEE-4ED7-B01F-B851822F9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29710D-455E-4A43-86C4-3B360AC09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596" y="2028092"/>
            <a:ext cx="8208404" cy="4413574"/>
          </a:xfrm>
        </p:spPr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hr-HR" dirty="0"/>
              <a:t>Pogledaj u digitalnom udžbeniku 3D model Razvoj zapisa podataka. </a:t>
            </a:r>
          </a:p>
          <a:p>
            <a:pPr marL="571500" indent="-457200">
              <a:buFont typeface="+mj-lt"/>
              <a:buAutoNum type="arabicPeriod"/>
            </a:pPr>
            <a:r>
              <a:rPr lang="hr-HR" dirty="0" smtClean="0"/>
              <a:t>Pronađi </a:t>
            </a:r>
            <a:r>
              <a:rPr lang="hr-HR" dirty="0"/>
              <a:t>u digitalnom udžbeniku listić Zadatci za istraživanje te ih riješi u grupi ili u paru. 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52231EC-BA5F-4720-80F4-7DE410594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19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6633FAE-EA91-42C2-B755-2E36B0EF7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Spremanje podataka  </a:t>
            </a:r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EEB9321-7CD9-4D82-B3CF-66A44DBC4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484" y="332656"/>
            <a:ext cx="125052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42724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BAJT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Bajt je 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niz od osam bitova.</a:t>
            </a:r>
          </a:p>
          <a:p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Jednim bajtom možemo zapisati </a:t>
            </a:r>
            <a:r>
              <a:rPr lang="hr-H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 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različitih stanja. </a:t>
            </a:r>
          </a:p>
          <a:p>
            <a:r>
              <a:rPr lang="hr-H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Bajt 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osnovna jedinica za mjerenje količine podataka, tj. koristimo ga kao jedinicu za mjerenje memorije.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2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Spremanje podataka  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28"/>
          <a:stretch/>
        </p:blipFill>
        <p:spPr>
          <a:xfrm>
            <a:off x="1120354" y="4371114"/>
            <a:ext cx="7620000" cy="20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04845"/>
      </p:ext>
    </p:extLst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20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4294967295"/>
          </p:nvPr>
        </p:nvSpPr>
        <p:spPr>
          <a:xfrm>
            <a:off x="935108" y="6525343"/>
            <a:ext cx="4932363" cy="395288"/>
          </a:xfrm>
        </p:spPr>
        <p:txBody>
          <a:bodyPr/>
          <a:lstStyle/>
          <a:p>
            <a:r>
              <a:rPr lang="hr-HR" sz="1400" smtClean="0">
                <a:solidFill>
                  <a:schemeClr val="bg1"/>
                </a:solidFill>
              </a:rPr>
              <a:t>Spremanje podataka  </a:t>
            </a:r>
            <a:endParaRPr lang="hr-HR" sz="1400" dirty="0">
              <a:solidFill>
                <a:schemeClr val="bg1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l="7856" b="1000"/>
          <a:stretch/>
        </p:blipFill>
        <p:spPr>
          <a:xfrm>
            <a:off x="935108" y="950217"/>
            <a:ext cx="8208892" cy="453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89642"/>
      </p:ext>
    </p:extLst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SAŽETAK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901117"/>
            <a:ext cx="8091173" cy="4956883"/>
          </a:xfrm>
        </p:spPr>
        <p:txBody>
          <a:bodyPr/>
          <a:lstStyle/>
          <a:p>
            <a:r>
              <a:rPr lang="hr-HR" b="1" dirty="0"/>
              <a:t>Bajt </a:t>
            </a:r>
            <a:r>
              <a:rPr lang="hr-HR" dirty="0"/>
              <a:t>je niz od osam bitova. Mjerne jedinice za količinu podataka jesu: bajt (B), kilobajt (KB), megabajt (MB), gigabajt (GB), </a:t>
            </a:r>
            <a:r>
              <a:rPr lang="hr-HR" dirty="0" err="1"/>
              <a:t>terabajt</a:t>
            </a:r>
            <a:r>
              <a:rPr lang="hr-HR" dirty="0"/>
              <a:t> (TB). </a:t>
            </a:r>
            <a:endParaRPr lang="hr-HR" dirty="0" smtClean="0"/>
          </a:p>
          <a:p>
            <a:r>
              <a:rPr lang="hr-HR" b="1" dirty="0" smtClean="0"/>
              <a:t>Središnji </a:t>
            </a:r>
            <a:r>
              <a:rPr lang="hr-HR" b="1" dirty="0"/>
              <a:t>spremnik </a:t>
            </a:r>
            <a:r>
              <a:rPr lang="hr-HR" dirty="0"/>
              <a:t>jest sastavni dio svakog računala koji se sastoji od </a:t>
            </a:r>
            <a:r>
              <a:rPr lang="hr-HR" b="1" dirty="0"/>
              <a:t>ROM </a:t>
            </a:r>
            <a:r>
              <a:rPr lang="hr-HR" dirty="0"/>
              <a:t>i </a:t>
            </a:r>
            <a:r>
              <a:rPr lang="hr-HR" b="1" dirty="0"/>
              <a:t>RAM </a:t>
            </a:r>
            <a:r>
              <a:rPr lang="hr-HR" dirty="0"/>
              <a:t>memorije. </a:t>
            </a:r>
            <a:endParaRPr lang="hr-HR" dirty="0" smtClean="0"/>
          </a:p>
          <a:p>
            <a:r>
              <a:rPr lang="hr-HR" b="1" dirty="0" smtClean="0"/>
              <a:t>Pomoćni </a:t>
            </a:r>
            <a:r>
              <a:rPr lang="hr-HR" b="1" dirty="0"/>
              <a:t>spremnici </a:t>
            </a:r>
            <a:r>
              <a:rPr lang="hr-HR" dirty="0"/>
              <a:t>jesu spremnici kojima se koristimo za spremanje podataka koje možemo trajno i privremeno spremiti. </a:t>
            </a:r>
            <a:endParaRPr lang="hr-HR" dirty="0" smtClean="0"/>
          </a:p>
          <a:p>
            <a:r>
              <a:rPr lang="hr-HR" b="1" dirty="0" smtClean="0"/>
              <a:t>Računarstvo </a:t>
            </a:r>
            <a:r>
              <a:rPr lang="hr-HR" b="1" dirty="0"/>
              <a:t>u oblaku </a:t>
            </a:r>
            <a:r>
              <a:rPr lang="hr-HR" dirty="0"/>
              <a:t>jest način spremanja kojim se koristi Internet kao mjestom spremanja aplikacija, dokumenata i informacija.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Spremanje podataka  </a:t>
            </a: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520630"/>
      </p:ext>
    </p:extLst>
  </p:cSld>
  <p:clrMapOvr>
    <a:masterClrMapping/>
  </p:clrMapOvr>
  <p:transition spd="slow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PONAVLJANJE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709530"/>
            <a:ext cx="8208404" cy="4732136"/>
          </a:xfrm>
        </p:spPr>
        <p:txBody>
          <a:bodyPr/>
          <a:lstStyle/>
          <a:p>
            <a:pPr marL="628650" indent="-514350">
              <a:buFont typeface="+mj-lt"/>
              <a:buAutoNum type="arabicPeriod"/>
            </a:pPr>
            <a:r>
              <a:rPr lang="hr-HR" dirty="0"/>
              <a:t>Koja je najveća jedinica za mjerenje količine podataka? </a:t>
            </a:r>
          </a:p>
          <a:p>
            <a:pPr marL="628650" indent="-514350">
              <a:buFont typeface="+mj-lt"/>
              <a:buAutoNum type="arabicPeriod"/>
            </a:pPr>
            <a:r>
              <a:rPr lang="hr-HR" dirty="0" smtClean="0"/>
              <a:t>Kojom </a:t>
            </a:r>
            <a:r>
              <a:rPr lang="hr-HR" dirty="0"/>
              <a:t>se količinom podataka u jednom satu koriste pojedine </a:t>
            </a:r>
            <a:r>
              <a:rPr lang="hr-HR" dirty="0" smtClean="0"/>
              <a:t>aktivnosti?</a:t>
            </a:r>
          </a:p>
          <a:p>
            <a:pPr marL="628650" indent="-514350">
              <a:buFont typeface="+mj-lt"/>
              <a:buAutoNum type="arabicPeriod"/>
            </a:pPr>
            <a:r>
              <a:rPr lang="hr-HR" dirty="0" smtClean="0"/>
              <a:t>Koliko </a:t>
            </a:r>
            <a:r>
              <a:rPr lang="hr-HR" dirty="0"/>
              <a:t>mogućih stanja možemo zapisati s pomoću jednog bajta? </a:t>
            </a:r>
          </a:p>
          <a:p>
            <a:pPr marL="628650" indent="-514350">
              <a:buFont typeface="+mj-lt"/>
              <a:buAutoNum type="arabicPeriod"/>
            </a:pPr>
            <a:r>
              <a:rPr lang="hr-HR" dirty="0" smtClean="0"/>
              <a:t>Što </a:t>
            </a:r>
            <a:r>
              <a:rPr lang="hr-HR" dirty="0"/>
              <a:t>je RAM memorija? </a:t>
            </a:r>
          </a:p>
          <a:p>
            <a:pPr marL="628650" indent="-514350">
              <a:buFont typeface="+mj-lt"/>
              <a:buAutoNum type="arabicPeriod"/>
            </a:pPr>
            <a:r>
              <a:rPr lang="hr-HR" dirty="0" smtClean="0"/>
              <a:t>Koje </a:t>
            </a:r>
            <a:r>
              <a:rPr lang="hr-HR" dirty="0"/>
              <a:t>su prednosti spremanja podataka u oblak? </a:t>
            </a:r>
            <a:endParaRPr lang="hr-HR" dirty="0" smtClean="0"/>
          </a:p>
          <a:p>
            <a:pPr marL="628650" indent="-514350">
              <a:buFont typeface="+mj-lt"/>
              <a:buAutoNum type="arabicPeriod"/>
            </a:pPr>
            <a:r>
              <a:rPr lang="hr-HR" dirty="0" smtClean="0"/>
              <a:t>Navedi </a:t>
            </a:r>
            <a:r>
              <a:rPr lang="hr-HR" dirty="0"/>
              <a:t>nekoliko pomoćnih spremnika. </a:t>
            </a:r>
          </a:p>
          <a:p>
            <a:pPr marL="628650" indent="-514350">
              <a:buFont typeface="+mj-lt"/>
              <a:buAutoNum type="arabicPeriod"/>
            </a:pPr>
            <a:r>
              <a:rPr lang="hr-HR" dirty="0" smtClean="0"/>
              <a:t>Koji </a:t>
            </a:r>
            <a:r>
              <a:rPr lang="hr-HR" dirty="0"/>
              <a:t>pomoćni spremnik ima najveći kapacitet spremanja podataka?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22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Spremanje podataka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0393880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5596" y="332655"/>
            <a:ext cx="7989517" cy="1388079"/>
          </a:xfrm>
        </p:spPr>
        <p:txBody>
          <a:bodyPr/>
          <a:lstStyle/>
          <a:p>
            <a:r>
              <a:rPr lang="hr-HR" dirty="0"/>
              <a:t>TEŽINSKE VRIJEDNOSTI BAJTA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2207941"/>
            <a:ext cx="7989517" cy="2181179"/>
          </a:xfrm>
        </p:spPr>
        <p:txBody>
          <a:bodyPr>
            <a:normAutofit/>
          </a:bodyPr>
          <a:lstStyle/>
          <a:p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Svi bitovi u nizu nemaju istu težinsku vrijednost.</a:t>
            </a:r>
          </a:p>
          <a:p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gledajući zdesna u lijevo, svaka sljedeća znamenka ima dva puta veću težinsku vrijednost. </a:t>
            </a:r>
          </a:p>
          <a:p>
            <a:r>
              <a:rPr lang="hr-H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Težinske vrijednosti osam 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bitova (1 </a:t>
            </a:r>
            <a:r>
              <a:rPr lang="hr-H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BAJTA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su</a:t>
            </a:r>
            <a:r>
              <a:rPr lang="hr-HR" dirty="0"/>
              <a:t>: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3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Spremanje podataka  </a:t>
            </a:r>
            <a:endParaRPr lang="hr-HR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-1541418" y="2207941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endParaRPr lang="hr-HR" dirty="0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F5E94E6A-CDF3-4C4C-A2FC-FC2AAC5A260C}"/>
              </a:ext>
            </a:extLst>
          </p:cNvPr>
          <p:cNvGrpSpPr/>
          <p:nvPr/>
        </p:nvGrpSpPr>
        <p:grpSpPr>
          <a:xfrm>
            <a:off x="1030048" y="4489097"/>
            <a:ext cx="8037299" cy="1743184"/>
            <a:chOff x="1106701" y="4461240"/>
            <a:chExt cx="8037299" cy="1743184"/>
          </a:xfrm>
        </p:grpSpPr>
        <p:sp>
          <p:nvSpPr>
            <p:cNvPr id="17" name="Zaobljeni pravokutnik 16"/>
            <p:cNvSpPr/>
            <p:nvPr/>
          </p:nvSpPr>
          <p:spPr>
            <a:xfrm>
              <a:off x="6943623" y="5394744"/>
              <a:ext cx="828633" cy="80968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18" name="Zaobljeni pravokutnik 17"/>
            <p:cNvSpPr/>
            <p:nvPr/>
          </p:nvSpPr>
          <p:spPr>
            <a:xfrm>
              <a:off x="6109777" y="5394744"/>
              <a:ext cx="828633" cy="80968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19" name="Zaobljeni pravokutnik 18"/>
            <p:cNvSpPr/>
            <p:nvPr/>
          </p:nvSpPr>
          <p:spPr>
            <a:xfrm>
              <a:off x="5275931" y="5394744"/>
              <a:ext cx="828633" cy="80968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0" name="Zaobljeni pravokutnik 19"/>
            <p:cNvSpPr/>
            <p:nvPr/>
          </p:nvSpPr>
          <p:spPr>
            <a:xfrm>
              <a:off x="4442085" y="5394744"/>
              <a:ext cx="828633" cy="80968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1" name="Zaobljeni pravokutnik 20"/>
            <p:cNvSpPr/>
            <p:nvPr/>
          </p:nvSpPr>
          <p:spPr>
            <a:xfrm>
              <a:off x="3608239" y="5394744"/>
              <a:ext cx="828633" cy="80968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2" name="Zaobljeni pravokutnik 21"/>
            <p:cNvSpPr/>
            <p:nvPr/>
          </p:nvSpPr>
          <p:spPr>
            <a:xfrm>
              <a:off x="2774393" y="5394744"/>
              <a:ext cx="828633" cy="80968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9" name="Zaobljeni pravokutnik 8"/>
            <p:cNvSpPr/>
            <p:nvPr/>
          </p:nvSpPr>
          <p:spPr>
            <a:xfrm>
              <a:off x="6943623" y="4461240"/>
              <a:ext cx="828633" cy="8096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10" name="Zaobljeni pravokutnik 9"/>
            <p:cNvSpPr/>
            <p:nvPr/>
          </p:nvSpPr>
          <p:spPr>
            <a:xfrm>
              <a:off x="6109777" y="4461240"/>
              <a:ext cx="828633" cy="80968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11" name="Zaobljeni pravokutnik 10"/>
            <p:cNvSpPr/>
            <p:nvPr/>
          </p:nvSpPr>
          <p:spPr>
            <a:xfrm>
              <a:off x="5275931" y="4461240"/>
              <a:ext cx="828633" cy="80968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12" name="Zaobljeni pravokutnik 11"/>
            <p:cNvSpPr/>
            <p:nvPr/>
          </p:nvSpPr>
          <p:spPr>
            <a:xfrm>
              <a:off x="4442085" y="4461240"/>
              <a:ext cx="828633" cy="8096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  <p:sp>
          <p:nvSpPr>
            <p:cNvPr id="13" name="Zaobljeni pravokutnik 12"/>
            <p:cNvSpPr/>
            <p:nvPr/>
          </p:nvSpPr>
          <p:spPr>
            <a:xfrm>
              <a:off x="3608239" y="4461240"/>
              <a:ext cx="828633" cy="80968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16</a:t>
              </a:r>
            </a:p>
          </p:txBody>
        </p:sp>
        <p:sp>
          <p:nvSpPr>
            <p:cNvPr id="14" name="Zaobljeni pravokutnik 13"/>
            <p:cNvSpPr/>
            <p:nvPr/>
          </p:nvSpPr>
          <p:spPr>
            <a:xfrm>
              <a:off x="2774393" y="4461240"/>
              <a:ext cx="828633" cy="80968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32</a:t>
              </a:r>
            </a:p>
          </p:txBody>
        </p:sp>
        <p:sp>
          <p:nvSpPr>
            <p:cNvPr id="15" name="Zaobljeni pravokutnik 14"/>
            <p:cNvSpPr/>
            <p:nvPr/>
          </p:nvSpPr>
          <p:spPr>
            <a:xfrm>
              <a:off x="1940547" y="4461240"/>
              <a:ext cx="828633" cy="8096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64</a:t>
              </a:r>
            </a:p>
          </p:txBody>
        </p:sp>
        <p:sp>
          <p:nvSpPr>
            <p:cNvPr id="16" name="Zaobljeni pravokutnik 15"/>
            <p:cNvSpPr/>
            <p:nvPr/>
          </p:nvSpPr>
          <p:spPr>
            <a:xfrm>
              <a:off x="1106701" y="4461240"/>
              <a:ext cx="828633" cy="80968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128</a:t>
              </a:r>
            </a:p>
          </p:txBody>
        </p:sp>
        <p:sp>
          <p:nvSpPr>
            <p:cNvPr id="23" name="Zaobljeni pravokutnik 22"/>
            <p:cNvSpPr/>
            <p:nvPr/>
          </p:nvSpPr>
          <p:spPr>
            <a:xfrm>
              <a:off x="1940547" y="5394744"/>
              <a:ext cx="828633" cy="80968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" name="Zaobljeni pravokutnik 23"/>
            <p:cNvSpPr/>
            <p:nvPr/>
          </p:nvSpPr>
          <p:spPr>
            <a:xfrm>
              <a:off x="1106701" y="5394744"/>
              <a:ext cx="828633" cy="80968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7" name="Zaobljeni pravokutnik 8">
              <a:extLst>
                <a:ext uri="{FF2B5EF4-FFF2-40B4-BE49-F238E27FC236}">
                  <a16:creationId xmlns:a16="http://schemas.microsoft.com/office/drawing/2014/main" id="{72941D6C-9F2C-49D7-8D2F-CF6AC9F97479}"/>
                </a:ext>
              </a:extLst>
            </p:cNvPr>
            <p:cNvSpPr/>
            <p:nvPr/>
          </p:nvSpPr>
          <p:spPr>
            <a:xfrm>
              <a:off x="7772256" y="4461240"/>
              <a:ext cx="1371744" cy="8096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TEŽINSKA</a:t>
              </a:r>
            </a:p>
            <a:p>
              <a:pPr algn="ctr"/>
              <a:r>
                <a:rPr lang="hr-HR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VRIJEDNOST</a:t>
              </a:r>
            </a:p>
          </p:txBody>
        </p:sp>
        <p:sp>
          <p:nvSpPr>
            <p:cNvPr id="28" name="Zaobljeni pravokutnik 8">
              <a:extLst>
                <a:ext uri="{FF2B5EF4-FFF2-40B4-BE49-F238E27FC236}">
                  <a16:creationId xmlns:a16="http://schemas.microsoft.com/office/drawing/2014/main" id="{71186133-0798-49C6-90BE-166A889146FB}"/>
                </a:ext>
              </a:extLst>
            </p:cNvPr>
            <p:cNvSpPr/>
            <p:nvPr/>
          </p:nvSpPr>
          <p:spPr>
            <a:xfrm>
              <a:off x="7772256" y="5394744"/>
              <a:ext cx="1371744" cy="8096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BINARNI BROJ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3300692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5596" y="332655"/>
            <a:ext cx="7989517" cy="1157015"/>
          </a:xfrm>
        </p:spPr>
        <p:txBody>
          <a:bodyPr/>
          <a:lstStyle/>
          <a:p>
            <a:r>
              <a:rPr lang="pl-PL" sz="4000" dirty="0"/>
              <a:t>JEDINICA ZA MJERENJE KOLIČINE PODATAKA 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637736"/>
            <a:ext cx="4484543" cy="4703583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hr-HR" sz="2500" dirty="0"/>
          </a:p>
          <a:p>
            <a:pPr marL="114300" indent="0">
              <a:buNone/>
            </a:pPr>
            <a:r>
              <a:rPr lang="hr-H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Mjerne jedinice za količinu podataka su: </a:t>
            </a:r>
          </a:p>
          <a:p>
            <a:r>
              <a:rPr lang="hr-HR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bajt</a:t>
            </a:r>
            <a:r>
              <a:rPr lang="hr-H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hr-HR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hr-H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</a:p>
          <a:p>
            <a:r>
              <a:rPr lang="hr-HR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kilobajt (KB), </a:t>
            </a:r>
          </a:p>
          <a:p>
            <a:r>
              <a:rPr lang="hr-HR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megabajt</a:t>
            </a:r>
            <a:r>
              <a:rPr lang="hr-H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hr-HR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MB</a:t>
            </a:r>
            <a:r>
              <a:rPr lang="hr-H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</a:p>
          <a:p>
            <a:r>
              <a:rPr lang="hr-HR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gigabajt</a:t>
            </a:r>
            <a:r>
              <a:rPr lang="hr-H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hr-HR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GB</a:t>
            </a:r>
            <a:r>
              <a:rPr lang="hr-H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</a:p>
          <a:p>
            <a:r>
              <a:rPr lang="hr-HR" sz="2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terabajt</a:t>
            </a:r>
            <a:r>
              <a:rPr lang="hr-H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hr-HR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TB</a:t>
            </a:r>
            <a:r>
              <a:rPr lang="hr-H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</a:p>
          <a:p>
            <a:r>
              <a:rPr lang="hr-H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Jedan kilobajt (KB) ima 1000 bajta.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4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Spremanje podataka  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774" y="1637736"/>
            <a:ext cx="3494723" cy="485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05299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C9524D-8126-4A69-AAA7-461B326A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ZANIMLJIVOST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94E080-5C6F-4107-B3EF-F5508243B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595" y="1438103"/>
            <a:ext cx="8358033" cy="500356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pl-PL" sz="2400" dirty="0"/>
              <a:t>Do 1998. godine jedan kilobajt (KB) imao je </a:t>
            </a:r>
            <a:r>
              <a:rPr lang="pl-PL" sz="2400" dirty="0" smtClean="0"/>
              <a:t>1024 bajta</a:t>
            </a:r>
            <a:r>
              <a:rPr lang="pl-PL" sz="2400" dirty="0"/>
              <a:t>. Kako</a:t>
            </a:r>
            <a:r>
              <a:rPr lang="pl-PL" sz="2400" i="1" dirty="0"/>
              <a:t> kilo- u kilometar (1 km = 1000 m) i kilo- u</a:t>
            </a:r>
          </a:p>
          <a:p>
            <a:pPr marL="114300" indent="0">
              <a:buNone/>
            </a:pPr>
            <a:r>
              <a:rPr lang="pl-PL" sz="2400" dirty="0"/>
              <a:t>kilobajt (1 KB = 1024 B) nisu imali jednaku vrijednost,</a:t>
            </a:r>
          </a:p>
          <a:p>
            <a:pPr marL="114300" indent="0">
              <a:buNone/>
            </a:pPr>
            <a:r>
              <a:rPr lang="hr-HR" sz="2400" dirty="0"/>
              <a:t>1998. godine uvedene su nova jedinica za mjerenje</a:t>
            </a:r>
          </a:p>
          <a:p>
            <a:pPr marL="114300" indent="0">
              <a:buNone/>
            </a:pPr>
            <a:r>
              <a:rPr lang="hr-HR" sz="2400" dirty="0"/>
              <a:t>memorije – </a:t>
            </a:r>
            <a:r>
              <a:rPr lang="hr-HR" sz="2400" b="1" dirty="0" err="1"/>
              <a:t>kibibajt</a:t>
            </a:r>
            <a:r>
              <a:rPr lang="hr-HR" sz="2400" dirty="0"/>
              <a:t> (</a:t>
            </a:r>
            <a:r>
              <a:rPr lang="hr-HR" sz="2400" dirty="0" err="1"/>
              <a:t>KiB</a:t>
            </a:r>
            <a:r>
              <a:rPr lang="hr-HR" sz="2400" dirty="0"/>
              <a:t>), </a:t>
            </a:r>
            <a:r>
              <a:rPr lang="hr-HR" sz="2400" b="1" dirty="0" err="1"/>
              <a:t>mebibit</a:t>
            </a:r>
            <a:r>
              <a:rPr lang="hr-HR" sz="2400" dirty="0"/>
              <a:t> (</a:t>
            </a:r>
            <a:r>
              <a:rPr lang="hr-HR" sz="2400" dirty="0" err="1"/>
              <a:t>MiB</a:t>
            </a:r>
            <a:r>
              <a:rPr lang="hr-HR" sz="2400" dirty="0"/>
              <a:t>), </a:t>
            </a:r>
            <a:r>
              <a:rPr lang="hr-HR" sz="2400" b="1" dirty="0" err="1"/>
              <a:t>gibibit</a:t>
            </a:r>
            <a:r>
              <a:rPr lang="hr-HR" sz="2400" dirty="0"/>
              <a:t> (</a:t>
            </a:r>
            <a:r>
              <a:rPr lang="hr-HR" sz="2400" dirty="0" err="1"/>
              <a:t>GiB</a:t>
            </a:r>
            <a:r>
              <a:rPr lang="hr-HR" sz="2400" dirty="0"/>
              <a:t>)…</a:t>
            </a:r>
          </a:p>
          <a:p>
            <a:pPr marL="114300" indent="0">
              <a:buNone/>
            </a:pPr>
            <a:r>
              <a:rPr lang="hr-HR" sz="2400" dirty="0" smtClean="0"/>
              <a:t>1 </a:t>
            </a:r>
            <a:r>
              <a:rPr lang="hr-HR" sz="2400" b="1" dirty="0" err="1"/>
              <a:t>kibibajt</a:t>
            </a:r>
            <a:r>
              <a:rPr lang="hr-HR" sz="2400" dirty="0"/>
              <a:t> </a:t>
            </a:r>
            <a:r>
              <a:rPr lang="hr-HR" sz="2400" dirty="0" smtClean="0"/>
              <a:t>= </a:t>
            </a:r>
            <a:r>
              <a:rPr lang="hr-HR" sz="2400" dirty="0"/>
              <a:t>1024 bajta, dok </a:t>
            </a:r>
            <a:r>
              <a:rPr lang="hr-HR" sz="2400" dirty="0" smtClean="0"/>
              <a:t>1 </a:t>
            </a:r>
            <a:r>
              <a:rPr lang="hr-HR" sz="2400" dirty="0"/>
              <a:t>kilobajt </a:t>
            </a:r>
            <a:r>
              <a:rPr lang="hr-HR" sz="2400" dirty="0" smtClean="0"/>
              <a:t>ima 1000 </a:t>
            </a:r>
            <a:r>
              <a:rPr lang="hr-HR" sz="2400" dirty="0"/>
              <a:t>bajtova. </a:t>
            </a:r>
            <a:endParaRPr lang="hr-HR" sz="2400" dirty="0" smtClean="0"/>
          </a:p>
          <a:p>
            <a:pPr marL="114300" indent="0">
              <a:buNone/>
            </a:pPr>
            <a:r>
              <a:rPr lang="hr-HR" sz="2400" dirty="0" smtClean="0"/>
              <a:t>1024 </a:t>
            </a:r>
            <a:r>
              <a:rPr lang="hr-HR" sz="2400" dirty="0"/>
              <a:t>je višekratnik broja 2 te ga možemo nazvati i binarni višekratnik, dok je broj 1000 višekratnik broja 10 te ga možemo nazvati dekadski višekratnik. </a:t>
            </a:r>
            <a:endParaRPr lang="hr-HR" sz="2400" dirty="0" smtClean="0"/>
          </a:p>
          <a:p>
            <a:pPr marL="114300" indent="0">
              <a:buNone/>
            </a:pPr>
            <a:r>
              <a:rPr lang="hr-HR" sz="2400" dirty="0" smtClean="0"/>
              <a:t>Nova </a:t>
            </a:r>
            <a:r>
              <a:rPr lang="hr-HR" sz="2400" dirty="0"/>
              <a:t>jedinica nije u potpunosti prihvaćena te se i dalje </a:t>
            </a:r>
            <a:r>
              <a:rPr lang="pl-PL" sz="2400" dirty="0"/>
              <a:t>često izjednačuju jedinice poput </a:t>
            </a:r>
            <a:r>
              <a:rPr lang="pl-PL" sz="2400" b="1" dirty="0"/>
              <a:t>KiB</a:t>
            </a:r>
            <a:r>
              <a:rPr lang="pl-PL" sz="2400" dirty="0"/>
              <a:t> i </a:t>
            </a:r>
            <a:r>
              <a:rPr lang="pl-PL" sz="2400" b="1" dirty="0"/>
              <a:t>KB</a:t>
            </a:r>
            <a:r>
              <a:rPr lang="pl-PL" sz="2400" dirty="0"/>
              <a:t>.</a:t>
            </a:r>
          </a:p>
          <a:p>
            <a:endParaRPr lang="hr-HR" sz="2400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4C0A705-990D-4850-9782-42584C4A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5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451E83F-251A-40D1-B261-BDD9C2D74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Spremanje podataka  </a:t>
            </a: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6C04933-72D1-481F-A955-79C810B4B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182" y="284939"/>
            <a:ext cx="9334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81400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10602CB-79E7-4741-8075-45775869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6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B1BC295-2AC2-4705-A337-96D4F73B455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37846" y="6490174"/>
            <a:ext cx="4932363" cy="395288"/>
          </a:xfrm>
        </p:spPr>
        <p:txBody>
          <a:bodyPr/>
          <a:lstStyle/>
          <a:p>
            <a:r>
              <a:rPr lang="pl-PL" sz="1400" smtClean="0">
                <a:solidFill>
                  <a:schemeClr val="bg1"/>
                </a:solidFill>
              </a:rPr>
              <a:t>Spremanje podataka  </a:t>
            </a:r>
            <a:endParaRPr lang="hr-HR" sz="1400" dirty="0">
              <a:solidFill>
                <a:schemeClr val="bg1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C575DC9-D5A9-4116-A0BE-130CC7A49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159" y="332656"/>
            <a:ext cx="4351476" cy="607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544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42BE46-08AF-44F4-A0AA-7078A3B5E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596" y="332655"/>
            <a:ext cx="7989517" cy="1284109"/>
          </a:xfrm>
        </p:spPr>
        <p:txBody>
          <a:bodyPr/>
          <a:lstStyle/>
          <a:p>
            <a:r>
              <a:rPr lang="hr-HR" dirty="0"/>
              <a:t>NEKADAŠNJI TVRDI DISK I FLOPY DISKETA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BCB20B-FA5D-429C-9A6E-C3BBD5B47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596" y="2411896"/>
            <a:ext cx="7992888" cy="4029770"/>
          </a:xfrm>
        </p:spPr>
        <p:txBody>
          <a:bodyPr/>
          <a:lstStyle/>
          <a:p>
            <a:pPr marL="114300" indent="0">
              <a:buNone/>
            </a:pPr>
            <a:r>
              <a:rPr lang="hr-HR" u="sng" dirty="0">
                <a:hlinkClick r:id="rId2"/>
              </a:rPr>
              <a:t>https://www.youtube.com/watch?v=qH9K9emYImI</a:t>
            </a:r>
            <a:endParaRPr lang="hr-HR" dirty="0"/>
          </a:p>
          <a:p>
            <a:endParaRPr lang="hr-HR" dirty="0"/>
          </a:p>
          <a:p>
            <a:pPr marL="114300" indent="0">
              <a:buNone/>
            </a:pPr>
            <a:r>
              <a:rPr lang="hr-HR" dirty="0">
                <a:hlinkClick r:id="rId3"/>
              </a:rPr>
              <a:t>https://www.youtube.com/watch?v=QqpR44hOD3U</a:t>
            </a:r>
            <a:endParaRPr lang="hr-HR" dirty="0"/>
          </a:p>
          <a:p>
            <a:pPr marL="114300" indent="0">
              <a:buNone/>
            </a:pPr>
            <a:endParaRPr lang="hr-HR" dirty="0"/>
          </a:p>
          <a:p>
            <a:pPr marL="114300" indent="0">
              <a:buNone/>
            </a:pPr>
            <a:r>
              <a:rPr lang="hr-HR" dirty="0">
                <a:hlinkClick r:id="rId4"/>
              </a:rPr>
              <a:t>https://www.youtube.com/watch?v=z9tENHe19gk</a:t>
            </a:r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5FD1589-ABBB-4A56-9710-B146C3E92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7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CB337EF-9EDA-4879-B2A5-C3E070400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Spremanje podataka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9676272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SPREMNICI RAČUNALA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Računalo tijekom rada pamti ono što radi. </a:t>
            </a:r>
          </a:p>
          <a:p>
            <a:r>
              <a:rPr lang="hr-HR" dirty="0"/>
              <a:t>Za to su potrebne dvije vrste spremnika: </a:t>
            </a:r>
          </a:p>
          <a:p>
            <a:pPr lvl="1"/>
            <a:r>
              <a:rPr lang="hr-HR" b="1" dirty="0"/>
              <a:t>središnji spremnik </a:t>
            </a:r>
            <a:r>
              <a:rPr lang="hr-HR" dirty="0"/>
              <a:t>i </a:t>
            </a:r>
          </a:p>
          <a:p>
            <a:pPr lvl="1"/>
            <a:r>
              <a:rPr lang="hr-HR" b="1" dirty="0"/>
              <a:t>pomoćni spremnici</a:t>
            </a:r>
            <a:r>
              <a:rPr lang="hr-HR" dirty="0"/>
              <a:t>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8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Spremanje podataka  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319" y="3314084"/>
            <a:ext cx="4039691" cy="269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18858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SREDIŠNJI SPREMNIK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789611"/>
            <a:ext cx="7992888" cy="1476103"/>
          </a:xfrm>
        </p:spPr>
        <p:txBody>
          <a:bodyPr/>
          <a:lstStyle/>
          <a:p>
            <a:r>
              <a:rPr lang="pl-PL" dirty="0"/>
              <a:t>sastoji se od </a:t>
            </a:r>
            <a:r>
              <a:rPr lang="pl-PL" b="1" dirty="0"/>
              <a:t>ROM </a:t>
            </a:r>
            <a:r>
              <a:rPr lang="pl-PL" dirty="0"/>
              <a:t>i </a:t>
            </a:r>
            <a:r>
              <a:rPr lang="pl-PL" b="1" dirty="0"/>
              <a:t>RAM </a:t>
            </a:r>
            <a:r>
              <a:rPr lang="pl-PL" dirty="0"/>
              <a:t>memorije.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9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Spremanje podataka  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82" y="2994248"/>
            <a:ext cx="3370217" cy="224681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64" y="2827901"/>
            <a:ext cx="4127206" cy="2579504"/>
          </a:xfrm>
          <a:prstGeom prst="rect">
            <a:avLst/>
          </a:prstGeom>
        </p:spPr>
      </p:pic>
      <p:sp>
        <p:nvSpPr>
          <p:cNvPr id="8" name="Zaobljeni pravokutnik 7"/>
          <p:cNvSpPr/>
          <p:nvPr/>
        </p:nvSpPr>
        <p:spPr>
          <a:xfrm>
            <a:off x="1502228" y="5574368"/>
            <a:ext cx="2928455" cy="7480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 MEMORIJA</a:t>
            </a:r>
          </a:p>
        </p:txBody>
      </p:sp>
      <p:sp>
        <p:nvSpPr>
          <p:cNvPr id="9" name="Zaobljeni pravokutnik 8"/>
          <p:cNvSpPr/>
          <p:nvPr/>
        </p:nvSpPr>
        <p:spPr>
          <a:xfrm>
            <a:off x="5534298" y="5574367"/>
            <a:ext cx="2625634" cy="7480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 MEMORIJA</a:t>
            </a:r>
          </a:p>
        </p:txBody>
      </p:sp>
    </p:spTree>
    <p:extLst>
      <p:ext uri="{BB962C8B-B14F-4D97-AF65-F5344CB8AC3E}">
        <p14:creationId xmlns:p14="http://schemas.microsoft.com/office/powerpoint/2010/main" val="4093670517"/>
      </p:ext>
    </p:extLst>
  </p:cSld>
  <p:clrMapOvr>
    <a:masterClrMapping/>
  </p:clrMapOvr>
  <p:transition spd="slow">
    <p:split orient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 PLAVO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sjednost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 PLAVO" id="{9F2A7320-3B2B-4740-899D-C966EE8CBAD6}" vid="{87854895-2243-4B96-AA99-A881E6E46EA3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 PLAVO</Template>
  <TotalTime>148</TotalTime>
  <Words>909</Words>
  <Application>Microsoft Office PowerPoint</Application>
  <PresentationFormat>Prikaz na zaslonu (4:3)</PresentationFormat>
  <Paragraphs>163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7" baseType="lpstr">
      <vt:lpstr>Arial</vt:lpstr>
      <vt:lpstr>Calibri</vt:lpstr>
      <vt:lpstr>Fira Sans</vt:lpstr>
      <vt:lpstr>Tahoma</vt:lpstr>
      <vt:lpstr>5 PLAVO</vt:lpstr>
      <vt:lpstr>1. TEHNOLOGIJA</vt:lpstr>
      <vt:lpstr>BAJT</vt:lpstr>
      <vt:lpstr>TEŽINSKE VRIJEDNOSTI BAJTA</vt:lpstr>
      <vt:lpstr>JEDINICA ZA MJERENJE KOLIČINE PODATAKA </vt:lpstr>
      <vt:lpstr>ZANIMLJIVOST</vt:lpstr>
      <vt:lpstr>PowerPoint prezentacija</vt:lpstr>
      <vt:lpstr>NEKADAŠNJI TVRDI DISK I FLOPY DISKETA</vt:lpstr>
      <vt:lpstr>SPREMNICI RAČUNALA</vt:lpstr>
      <vt:lpstr>SREDIŠNJI SPREMNIK</vt:lpstr>
      <vt:lpstr>ROM (READ ONLY MEMORY )</vt:lpstr>
      <vt:lpstr>RAM  (RANDOM ACCESS MEMORY)</vt:lpstr>
      <vt:lpstr>RAČUNARSTVO U OBLAKU  ( CLOUD COMPUTING)</vt:lpstr>
      <vt:lpstr>POMOĆNI SPREMNICI</vt:lpstr>
      <vt:lpstr>TVRDI DISK  HDD (Hard Disk Drive)</vt:lpstr>
      <vt:lpstr>OPTIČKI DISKOVI  (CD, DVD, BD)</vt:lpstr>
      <vt:lpstr>USB memorijski štapić</vt:lpstr>
      <vt:lpstr>NAJČEŠĆI KAPACITETI SPREMANJA PODATAKA ZA POJEDINE UREĐAJE</vt:lpstr>
      <vt:lpstr>ZADATAK</vt:lpstr>
      <vt:lpstr>ZADATAK</vt:lpstr>
      <vt:lpstr>PowerPoint prezentacija</vt:lpstr>
      <vt:lpstr>SAŽETAK</vt:lpstr>
      <vt:lpstr>PONAVLJANJE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Daniela</dc:creator>
  <cp:lastModifiedBy>Nataša</cp:lastModifiedBy>
  <cp:revision>33</cp:revision>
  <dcterms:created xsi:type="dcterms:W3CDTF">2018-08-10T06:13:01Z</dcterms:created>
  <dcterms:modified xsi:type="dcterms:W3CDTF">2025-10-15T09:58:22Z</dcterms:modified>
</cp:coreProperties>
</file>