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1" r:id="rId10"/>
    <p:sldId id="270" r:id="rId11"/>
    <p:sldId id="273" r:id="rId12"/>
    <p:sldId id="274" r:id="rId13"/>
    <p:sldId id="275" r:id="rId14"/>
    <p:sldId id="276" r:id="rId15"/>
    <p:sldId id="277" r:id="rId16"/>
    <p:sldId id="272" r:id="rId17"/>
    <p:sldId id="262" r:id="rId18"/>
    <p:sldId id="278" r:id="rId19"/>
    <p:sldId id="263" r:id="rId20"/>
    <p:sldId id="264" r:id="rId21"/>
    <p:sldId id="265" r:id="rId22"/>
    <p:sldId id="279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62D"/>
    <a:srgbClr val="FD971D"/>
    <a:srgbClr val="A31F26"/>
    <a:srgbClr val="E8B03E"/>
    <a:srgbClr val="DC9027"/>
    <a:srgbClr val="91BACF"/>
    <a:srgbClr val="F2653B"/>
    <a:srgbClr val="F8F8F8"/>
    <a:srgbClr val="005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91B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AC7F-0D89-4EC3-8047-A0F615D17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987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A31F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005BC-D050-4CE9-BE4E-D4127E3C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54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736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19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D4C8F5-09D9-4B02-9C79-D5D2B5D0EF86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4F162-42B2-461E-A49E-0D15DECF276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8CB76-5C0B-4B4A-9A53-53E8C7EE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D1EA-110B-46E9-BAA9-D88F8248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0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058" y="1613039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1054D-D827-441C-A41C-C6D81CE9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5486" y="1609864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4775F-413E-46CD-AFED-16288F6C6CD5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930ADA-BE8A-4F8C-9BED-29DB2E1EF69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B90DB7-04E3-43D3-9352-1D52114D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067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8E5A-D5D1-4AF8-8DF8-B258B082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365125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58DB6-8856-4FEF-B449-5324C42B7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633" y="0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F2B362-44CC-4A10-A1CB-8EB27FCA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9308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EB2D8-8A76-4C70-ADE6-DB8FF5593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59808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0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4C14A20-D749-46B5-8E85-47946CE3DADC}"/>
              </a:ext>
            </a:extLst>
          </p:cNvPr>
          <p:cNvSpPr/>
          <p:nvPr userDrawn="1"/>
        </p:nvSpPr>
        <p:spPr>
          <a:xfrm>
            <a:off x="0" y="5469308"/>
            <a:ext cx="4136164" cy="1388692"/>
          </a:xfrm>
          <a:prstGeom prst="rtTriangle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773CEBF-7EFA-4F12-BAFB-48258ABE6B66}"/>
              </a:ext>
            </a:extLst>
          </p:cNvPr>
          <p:cNvSpPr/>
          <p:nvPr userDrawn="1"/>
        </p:nvSpPr>
        <p:spPr>
          <a:xfrm flipH="1" flipV="1">
            <a:off x="8055836" y="0"/>
            <a:ext cx="4136164" cy="1388692"/>
          </a:xfrm>
          <a:prstGeom prst="rtTriangle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Graphic 9" descr="A lightbulb">
            <a:extLst>
              <a:ext uri="{FF2B5EF4-FFF2-40B4-BE49-F238E27FC236}">
                <a16:creationId xmlns:a16="http://schemas.microsoft.com/office/drawing/2014/main" id="{FE8F91C1-6ED1-4F43-993C-03D061C25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435" y="3923229"/>
            <a:ext cx="2599346" cy="2599346"/>
          </a:xfrm>
          <a:prstGeom prst="rect">
            <a:avLst/>
          </a:prstGeom>
        </p:spPr>
      </p:pic>
      <p:pic>
        <p:nvPicPr>
          <p:cNvPr id="15" name="Graphic 14" descr="A flying paper airplane">
            <a:extLst>
              <a:ext uri="{FF2B5EF4-FFF2-40B4-BE49-F238E27FC236}">
                <a16:creationId xmlns:a16="http://schemas.microsoft.com/office/drawing/2014/main" id="{067144DD-24C9-40C9-B3A7-B429C6899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599372" y="5486400"/>
            <a:ext cx="1705599" cy="1705599"/>
          </a:xfrm>
          <a:prstGeom prst="rect">
            <a:avLst/>
          </a:prstGeom>
        </p:spPr>
      </p:pic>
      <p:pic>
        <p:nvPicPr>
          <p:cNvPr id="17" name="Graphic 16" descr="A puzzle">
            <a:extLst>
              <a:ext uri="{FF2B5EF4-FFF2-40B4-BE49-F238E27FC236}">
                <a16:creationId xmlns:a16="http://schemas.microsoft.com/office/drawing/2014/main" id="{B47E1F10-AD2A-4DDF-A1D3-23F4D7E459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841505" y="-164500"/>
            <a:ext cx="1463466" cy="146346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6B8430-5F5F-4D1C-BD41-63D6126455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6" y="6334470"/>
            <a:ext cx="1491044" cy="3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1F7D9-1E6D-443B-BBAD-74829EF9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2224-4F6D-4F6F-9619-56901EC0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0418D-CC3F-4380-A5BA-1B710A44E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35C4-785B-4E8F-B967-73CDC8F2C47E}" type="datetimeFigureOut">
              <a:rPr lang="hr-HR" smtClean="0"/>
              <a:t>2.11.2025.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18E6D-3E49-45A1-B939-5076E43C4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FAD8A-BC21-408C-B98C-83E76FF6B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286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oft_Windows" TargetMode="External"/><Relationship Id="rId2" Type="http://schemas.openxmlformats.org/officeDocument/2006/relationships/hyperlink" Target="https://hrastinski-marijan.skola-zabok.avalon.hr/staro/ms/povijest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C88B-6EA3-40F9-85F1-466062562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80" y="334674"/>
            <a:ext cx="9144000" cy="80324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2217485-EF9F-411C-A90D-69AABE7CA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137920"/>
            <a:ext cx="8089900" cy="53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5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8778A-765E-4850-ADAA-AC4E61EF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XP (2001)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5EBA8E1-7962-4FDA-BBAD-C545E77B8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67121"/>
            <a:ext cx="5801784" cy="4351338"/>
          </a:xfr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A4FF7F1-2529-447E-9C30-297529F88EF3}"/>
              </a:ext>
            </a:extLst>
          </p:cNvPr>
          <p:cNvSpPr txBox="1"/>
          <p:nvPr/>
        </p:nvSpPr>
        <p:spPr>
          <a:xfrm>
            <a:off x="0" y="2034630"/>
            <a:ext cx="60147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r-HR" sz="3600" dirty="0"/>
              <a:t>Bio je jedan od najpopularnijih </a:t>
            </a:r>
          </a:p>
          <a:p>
            <a:pPr algn="just"/>
            <a:r>
              <a:rPr lang="hr-HR" sz="3600" dirty="0"/>
              <a:t>Microsoftovih operacijskih </a:t>
            </a:r>
          </a:p>
          <a:p>
            <a:pPr algn="just"/>
            <a:r>
              <a:rPr lang="hr-HR" sz="3600" dirty="0"/>
              <a:t>sustava</a:t>
            </a:r>
          </a:p>
          <a:p>
            <a:pPr algn="just"/>
            <a:r>
              <a:rPr lang="hr-HR" sz="3600" dirty="0"/>
              <a:t>jednostavan za korištenje, </a:t>
            </a:r>
          </a:p>
          <a:p>
            <a:pPr algn="just"/>
            <a:r>
              <a:rPr lang="hr-HR" sz="3600" dirty="0"/>
              <a:t>stabilan i vizualno </a:t>
            </a:r>
          </a:p>
          <a:p>
            <a:pPr algn="just"/>
            <a:r>
              <a:rPr lang="hr-HR" sz="3600" dirty="0"/>
              <a:t>privlačan za svoje vrijeme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3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CF2475-6FCE-4FDE-828B-13F5BB74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7 (2009)</a:t>
            </a:r>
          </a:p>
        </p:txBody>
      </p:sp>
      <p:pic>
        <p:nvPicPr>
          <p:cNvPr id="1026" name="Picture 2" descr="Windows 7 - Wikipedia">
            <a:extLst>
              <a:ext uri="{FF2B5EF4-FFF2-40B4-BE49-F238E27FC236}">
                <a16:creationId xmlns:a16="http://schemas.microsoft.com/office/drawing/2014/main" id="{CF9F3FC9-ED93-4C69-A37B-AFA03CDBA6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61290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0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C443D0-77C6-4462-AB7F-72BA1EA9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8 (2012)</a:t>
            </a:r>
          </a:p>
        </p:txBody>
      </p:sp>
      <p:pic>
        <p:nvPicPr>
          <p:cNvPr id="2050" name="Picture 2" descr="Windows 8 - Wikipedia">
            <a:extLst>
              <a:ext uri="{FF2B5EF4-FFF2-40B4-BE49-F238E27FC236}">
                <a16:creationId xmlns:a16="http://schemas.microsoft.com/office/drawing/2014/main" id="{2B161BED-EE39-460E-82BE-D2AC4A7AF9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62" y="1751732"/>
            <a:ext cx="5951595" cy="335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53B731A-AF07-4BA0-8D77-3D8718864A9F}"/>
              </a:ext>
            </a:extLst>
          </p:cNvPr>
          <p:cNvSpPr txBox="1"/>
          <p:nvPr/>
        </p:nvSpPr>
        <p:spPr>
          <a:xfrm>
            <a:off x="1001456" y="5218579"/>
            <a:ext cx="108296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Microsoft ga je prilagodio </a:t>
            </a:r>
            <a:r>
              <a:rPr lang="hr-HR" sz="2800" b="1" dirty="0"/>
              <a:t>dodirnim zaslonima (</a:t>
            </a:r>
            <a:r>
              <a:rPr lang="hr-HR" sz="2800" b="1" dirty="0" err="1"/>
              <a:t>touchscreen</a:t>
            </a:r>
            <a:r>
              <a:rPr lang="hr-HR" sz="2800" b="1" dirty="0"/>
              <a:t> uređajima)</a:t>
            </a:r>
            <a:r>
              <a:rPr lang="hr-HR" sz="2800" dirty="0"/>
              <a:t>, </a:t>
            </a:r>
          </a:p>
          <a:p>
            <a:r>
              <a:rPr lang="hr-HR" sz="2800" dirty="0"/>
              <a:t>ali mnogim korisnicima nije se svidjelo uklanjanje starog Start izbornika.</a:t>
            </a:r>
          </a:p>
        </p:txBody>
      </p:sp>
    </p:spTree>
    <p:extLst>
      <p:ext uri="{BB962C8B-B14F-4D97-AF65-F5344CB8AC3E}">
        <p14:creationId xmlns:p14="http://schemas.microsoft.com/office/powerpoint/2010/main" val="19328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C76E3-BC53-4F1B-B087-1CC284FA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10 (2015)</a:t>
            </a:r>
          </a:p>
        </p:txBody>
      </p:sp>
      <p:pic>
        <p:nvPicPr>
          <p:cNvPr id="3074" name="Picture 2" descr="Windows 10 – Wikipedija">
            <a:extLst>
              <a:ext uri="{FF2B5EF4-FFF2-40B4-BE49-F238E27FC236}">
                <a16:creationId xmlns:a16="http://schemas.microsoft.com/office/drawing/2014/main" id="{A535B39A-238A-4A97-BA77-643DEF102D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48" y="1506173"/>
            <a:ext cx="7077532" cy="44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0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28AD0F-B968-48F6-9D5E-E6ABFBB0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11 (2021)</a:t>
            </a:r>
          </a:p>
        </p:txBody>
      </p:sp>
      <p:pic>
        <p:nvPicPr>
          <p:cNvPr id="4098" name="Picture 2" descr="Windows 11 - Wikipedia">
            <a:extLst>
              <a:ext uri="{FF2B5EF4-FFF2-40B4-BE49-F238E27FC236}">
                <a16:creationId xmlns:a16="http://schemas.microsoft.com/office/drawing/2014/main" id="{EA93EE97-2F9F-4D13-A8CE-2DEBE93E9B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40" y="1576153"/>
            <a:ext cx="8354899" cy="4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8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3785485F-9E0D-453F-9E80-DF0B9FEF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Instalacija</a:t>
            </a:r>
          </a:p>
        </p:txBody>
      </p:sp>
      <p:pic>
        <p:nvPicPr>
          <p:cNvPr id="5122" name="Picture 2" descr="How to Create Bootable USB Pendrive for Windows 10/11/7 Easily with RUFUS  [FREE]">
            <a:extLst>
              <a:ext uri="{FF2B5EF4-FFF2-40B4-BE49-F238E27FC236}">
                <a16:creationId xmlns:a16="http://schemas.microsoft.com/office/drawing/2014/main" id="{76B7F228-71AA-40EE-8A9C-2DA29A1FBF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1301472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8/80/Microsoft_Windows_for_Workgroups_3.11_mit_9_Setup_HD-Disketten.jpg/250px-Microsoft_Windows_for_Workgroups_3.11_mit_9_Setup_HD-Disketten.jpg">
            <a:extLst>
              <a:ext uri="{FF2B5EF4-FFF2-40B4-BE49-F238E27FC236}">
                <a16:creationId xmlns:a16="http://schemas.microsoft.com/office/drawing/2014/main" id="{3E4DF1EE-03AC-4A21-8D58-B94952EB09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82" y="1397516"/>
            <a:ext cx="3689275" cy="28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2A1CEE4-0225-4D9E-B101-BE125EA58CF4}"/>
              </a:ext>
            </a:extLst>
          </p:cNvPr>
          <p:cNvSpPr txBox="1"/>
          <p:nvPr/>
        </p:nvSpPr>
        <p:spPr>
          <a:xfrm>
            <a:off x="203797" y="4120078"/>
            <a:ext cx="5458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Windowsa 95, instalacija se vršila putem 9  </a:t>
            </a:r>
            <a:r>
              <a:rPr lang="hr-HR" sz="2400" dirty="0" err="1"/>
              <a:t>floppy</a:t>
            </a:r>
            <a:r>
              <a:rPr lang="hr-HR" sz="2400" dirty="0"/>
              <a:t> disketa nakon čega se sve moralo ručno namještati.</a:t>
            </a:r>
          </a:p>
          <a:p>
            <a:endParaRPr lang="hr-HR" sz="2400" dirty="0"/>
          </a:p>
          <a:p>
            <a:r>
              <a:rPr lang="pl-PL" sz="2400" dirty="0"/>
              <a:t>Instalacija je trajala </a:t>
            </a:r>
            <a:r>
              <a:rPr lang="pl-PL" sz="2400" b="1" dirty="0"/>
              <a:t>30–90 minuta</a:t>
            </a:r>
            <a:r>
              <a:rPr lang="pl-PL" sz="2400" dirty="0"/>
              <a:t>, ovisno o verziji i mediju.</a:t>
            </a:r>
            <a:endParaRPr lang="hr-HR" sz="24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1E502FF-62B1-496C-86A5-4A4631BEFF37}"/>
              </a:ext>
            </a:extLst>
          </p:cNvPr>
          <p:cNvSpPr txBox="1"/>
          <p:nvPr/>
        </p:nvSpPr>
        <p:spPr>
          <a:xfrm>
            <a:off x="6529746" y="4489410"/>
            <a:ext cx="4800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/>
              <a:t>Danas se instalacija operativnog sustava vrši pute USB-a ili interneta</a:t>
            </a:r>
          </a:p>
          <a:p>
            <a:pPr algn="just"/>
            <a:r>
              <a:rPr lang="hr-HR" sz="2400" dirty="0"/>
              <a:t>⏱️ </a:t>
            </a:r>
            <a:r>
              <a:rPr lang="hr-HR" sz="2400" b="1" dirty="0"/>
              <a:t>Trajanje:</a:t>
            </a:r>
            <a:r>
              <a:rPr lang="hr-HR" sz="2400" dirty="0"/>
              <a:t> oko </a:t>
            </a:r>
            <a:r>
              <a:rPr lang="hr-HR" sz="2400" b="1" dirty="0"/>
              <a:t>15–30 minuta</a:t>
            </a:r>
            <a:r>
              <a:rPr lang="hr-HR" sz="2400" dirty="0"/>
              <a:t>, potpuno automatizirano.</a:t>
            </a:r>
          </a:p>
          <a:p>
            <a:pPr algn="just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7170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8778A-765E-4850-ADAA-AC4E61EF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3.0 (1990)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EC14B2C-D3AA-4B67-9E03-F5790FCE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67" y="1360646"/>
            <a:ext cx="6350953" cy="4750165"/>
          </a:xfrm>
        </p:spPr>
      </p:pic>
      <p:pic>
        <p:nvPicPr>
          <p:cNvPr id="8" name="Rezervirano mjesto sadržaja 6">
            <a:extLst>
              <a:ext uri="{FF2B5EF4-FFF2-40B4-BE49-F238E27FC236}">
                <a16:creationId xmlns:a16="http://schemas.microsoft.com/office/drawing/2014/main" id="{A867B9FF-216C-4D6C-B61B-033B17818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67" y="1513046"/>
            <a:ext cx="6350953" cy="47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Primjenski programi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Uz operativni sustav, u računalo je moguće ugraditi i druge programe koji su namijenjeni posebnim aktivnostima. Nazivaju se </a:t>
            </a:r>
            <a:r>
              <a:rPr lang="hr-HR" b="1" dirty="0"/>
              <a:t>primjenski programi</a:t>
            </a:r>
            <a:r>
              <a:rPr lang="hr-HR" dirty="0"/>
              <a:t>. </a:t>
            </a:r>
          </a:p>
          <a:p>
            <a:pPr marL="0" indent="0">
              <a:buNone/>
            </a:pPr>
            <a:r>
              <a:rPr lang="hr-HR" dirty="0"/>
              <a:t>Omogućuju obavljanje specifičnih zadataka kao što su </a:t>
            </a:r>
            <a:r>
              <a:rPr lang="hr-HR" i="1" dirty="0"/>
              <a:t>pisanje, crtanje, pretraživanje interneta, izrada prezentacija, igranje igara, ….</a:t>
            </a:r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>
            <a:off x="3916059" y="4188941"/>
            <a:ext cx="4977559" cy="1517849"/>
            <a:chOff x="3916059" y="4188941"/>
            <a:chExt cx="4977559" cy="1517849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A3FA7BBB-4207-4427-A502-00A418E1F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6059" y="4188941"/>
              <a:ext cx="1285875" cy="1285875"/>
            </a:xfrm>
            <a:prstGeom prst="rect">
              <a:avLst/>
            </a:prstGeom>
          </p:spPr>
        </p:pic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25EDD416-65C7-42E3-8A14-07969BEF3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5765" y="4188941"/>
              <a:ext cx="1346367" cy="1346367"/>
            </a:xfrm>
            <a:prstGeom prst="rect">
              <a:avLst/>
            </a:prstGeom>
          </p:spPr>
        </p:pic>
        <p:pic>
          <p:nvPicPr>
            <p:cNvPr id="6" name="Picture 2" descr="Slikovni rezultat za power point">
              <a:extLst>
                <a:ext uri="{FF2B5EF4-FFF2-40B4-BE49-F238E27FC236}">
                  <a16:creationId xmlns:a16="http://schemas.microsoft.com/office/drawing/2014/main" id="{68D1C223-C137-4831-8C57-3B5E46907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011" y="4188941"/>
              <a:ext cx="1545607" cy="151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406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1B8300F-0A5F-46A5-AE90-6AE55AFA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Mape i datoteke</a:t>
            </a:r>
          </a:p>
        </p:txBody>
      </p:sp>
      <p:pic>
        <p:nvPicPr>
          <p:cNvPr id="6148" name="Picture 4" descr="Informatika 5 - 2.4 Mape i datoteke">
            <a:extLst>
              <a:ext uri="{FF2B5EF4-FFF2-40B4-BE49-F238E27FC236}">
                <a16:creationId xmlns:a16="http://schemas.microsoft.com/office/drawing/2014/main" id="{9858EDBC-AB56-4F4B-8DB6-9809F8AF3D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3280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nformatika 5 - 2.5 Rad s mapama i datotekama">
            <a:extLst>
              <a:ext uri="{FF2B5EF4-FFF2-40B4-BE49-F238E27FC236}">
                <a16:creationId xmlns:a16="http://schemas.microsoft.com/office/drawing/2014/main" id="{FE735B88-AFB8-4A92-9749-3693619DB46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331244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0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Primjenski programi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3010765"/>
            <a:ext cx="10515600" cy="1639612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INSTALACIJA</a:t>
            </a:r>
            <a:r>
              <a:rPr lang="hr-HR" dirty="0"/>
              <a:t> – postupak ugradnje programa u računalo.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DEINSTALACIJA</a:t>
            </a:r>
            <a:r>
              <a:rPr lang="hr-HR" dirty="0"/>
              <a:t> – postupak uklanjanja programa s računala. </a:t>
            </a:r>
          </a:p>
        </p:txBody>
      </p:sp>
    </p:spTree>
    <p:extLst>
      <p:ext uri="{BB962C8B-B14F-4D97-AF65-F5344CB8AC3E}">
        <p14:creationId xmlns:p14="http://schemas.microsoft.com/office/powerpoint/2010/main" val="32335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C4D6-ACF8-42F8-9625-56A854FA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Operativni sustav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A3E-6693-4C59-B556-C049C62E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038"/>
            <a:ext cx="10515600" cy="2345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Operativni sustav </a:t>
            </a:r>
            <a:r>
              <a:rPr lang="hr-HR" dirty="0"/>
              <a:t>je program u računalu koji povezuje sve dijelove računala u jednu cjelinu, omogućuje uporabu raznih programa i sadržaja, komunikaciju korisnika i računala. </a:t>
            </a:r>
          </a:p>
          <a:p>
            <a:pPr marL="0" indent="0">
              <a:buNone/>
            </a:pPr>
            <a:r>
              <a:rPr lang="hr-HR" dirty="0"/>
              <a:t>Bez operativnog sustava računalo bi bilo beskorisno i ne bi moglo raditi.</a:t>
            </a:r>
          </a:p>
          <a:p>
            <a:pPr marL="0" indent="0">
              <a:buNone/>
            </a:pPr>
            <a:r>
              <a:rPr lang="hr-HR" dirty="0"/>
              <a:t>Najpoznatiji operativni sustavi za računala su </a:t>
            </a:r>
            <a:r>
              <a:rPr lang="hr-HR" b="1" i="1" dirty="0"/>
              <a:t>Windows, Mac OS i Linux</a:t>
            </a:r>
            <a:r>
              <a:rPr lang="hr-HR" b="1" dirty="0"/>
              <a:t>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715" y="4216670"/>
            <a:ext cx="4019687" cy="20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9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Gumbi za kontrolu prozora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79" y="1871934"/>
            <a:ext cx="3771900" cy="3819525"/>
          </a:xfrm>
          <a:prstGeom prst="rect">
            <a:avLst/>
          </a:prstGeom>
        </p:spPr>
      </p:pic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6435633" y="1870349"/>
            <a:ext cx="5018313" cy="38211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b="1" dirty="0"/>
              <a:t>MINIMIZIRANJE PROZORA</a:t>
            </a:r>
            <a:r>
              <a:rPr lang="hr-HR" dirty="0"/>
              <a:t> – prozor nestaje sa zaslona i pojavljuje se na Programskoj traci. 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b="1" dirty="0"/>
              <a:t>SMANJIVANJE /POVEĆAVANJE VELIČINE PROZORA</a:t>
            </a:r>
            <a:r>
              <a:rPr lang="hr-HR" dirty="0"/>
              <a:t> – mijenja se veličina prozora.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b="1" dirty="0"/>
              <a:t>ZATVARANJE PROGRAMA</a:t>
            </a:r>
            <a:r>
              <a:rPr lang="hr-HR" dirty="0"/>
              <a:t> – program se zatvara. </a:t>
            </a:r>
          </a:p>
        </p:txBody>
      </p:sp>
    </p:spTree>
    <p:extLst>
      <p:ext uri="{BB962C8B-B14F-4D97-AF65-F5344CB8AC3E}">
        <p14:creationId xmlns:p14="http://schemas.microsoft.com/office/powerpoint/2010/main" val="306962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Izbornik Start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12" y="1472156"/>
            <a:ext cx="7219950" cy="4410075"/>
          </a:xfrm>
          <a:prstGeom prst="rect">
            <a:avLst/>
          </a:prstGeom>
        </p:spPr>
      </p:pic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30629" y="1766639"/>
            <a:ext cx="4284618" cy="3821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/>
              <a:t>Popis svih primjenskih programa instaliranih na računalu prikazuje se u izborniku Start.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Otvara se klikom miša na gumb Start, koji se nalazi u donjem lijevom kutu programske trake.</a:t>
            </a:r>
          </a:p>
        </p:txBody>
      </p:sp>
    </p:spTree>
    <p:extLst>
      <p:ext uri="{BB962C8B-B14F-4D97-AF65-F5344CB8AC3E}">
        <p14:creationId xmlns:p14="http://schemas.microsoft.com/office/powerpoint/2010/main" val="3834676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F45D850-2D31-42E5-A85E-E3BA5C6D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Tipkovničke</a:t>
            </a:r>
            <a:r>
              <a:rPr lang="hr-HR"/>
              <a:t> kratice</a:t>
            </a:r>
          </a:p>
        </p:txBody>
      </p:sp>
      <p:pic>
        <p:nvPicPr>
          <p:cNvPr id="8194" name="Picture 2" descr="Set of Simple Flat Copy Paste Icon Illustration Design, Copy Paste Symbol  Collection with Outlined Style Template Vector 34949826 Vector Art at  Vecteezy">
            <a:extLst>
              <a:ext uri="{FF2B5EF4-FFF2-40B4-BE49-F238E27FC236}">
                <a16:creationId xmlns:a16="http://schemas.microsoft.com/office/drawing/2014/main" id="{447F0066-4A67-42BF-8D03-CF11A2C242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61369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ut, Copy, &amp; Paste Sho... | MLC KnightHelp">
            <a:extLst>
              <a:ext uri="{FF2B5EF4-FFF2-40B4-BE49-F238E27FC236}">
                <a16:creationId xmlns:a16="http://schemas.microsoft.com/office/drawing/2014/main" id="{B16F6435-23A6-4327-B6DD-0668EE5AC1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03" y="2397760"/>
            <a:ext cx="4850096" cy="27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6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04694A-DF52-4881-888D-FFB9269A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Mobilni operativni sustavi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150898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Mobilni se uređaji također koriste operativnim sustavima koji su posebno za njih namijenjeni i prilagođeni.</a:t>
            </a:r>
          </a:p>
          <a:p>
            <a:pPr marL="0" indent="0">
              <a:buNone/>
            </a:pPr>
            <a:r>
              <a:rPr lang="hr-HR" dirty="0"/>
              <a:t>Najpoznatiji mobilni operativni sustavi su </a:t>
            </a:r>
            <a:r>
              <a:rPr lang="hr-HR" b="1" i="1" dirty="0"/>
              <a:t>Android, iOS i Windows. 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62" y="3880485"/>
            <a:ext cx="4216989" cy="14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/>
              <a:t>Komercijalni operativni sustavi:</a:t>
            </a:r>
          </a:p>
          <a:p>
            <a:pPr marL="0" indent="0" algn="just">
              <a:buNone/>
            </a:pPr>
            <a:r>
              <a:rPr lang="hr-HR" dirty="0"/>
              <a:t> </a:t>
            </a:r>
          </a:p>
          <a:p>
            <a:pPr algn="just"/>
            <a:r>
              <a:rPr lang="hr-HR" dirty="0"/>
              <a:t>plaćeni </a:t>
            </a:r>
          </a:p>
          <a:p>
            <a:pPr algn="just"/>
            <a:r>
              <a:rPr lang="hr-HR" dirty="0"/>
              <a:t>zatvoreni operativni sustavi</a:t>
            </a:r>
          </a:p>
          <a:p>
            <a:pPr algn="just"/>
            <a:r>
              <a:rPr lang="hr-HR" dirty="0"/>
              <a:t>korisnici ne mogu mijenjati programski kod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/>
              <a:t>Besplatni operativni sustavi: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/>
              <a:t>često i otvoreni operativni sustavi</a:t>
            </a:r>
          </a:p>
          <a:p>
            <a:pPr algn="just"/>
            <a:r>
              <a:rPr lang="hr-HR" dirty="0"/>
              <a:t>napredni korisnici mogu vidjeti njihov programski kod, uređivati i dograđivati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operativnih sustava</a:t>
            </a:r>
          </a:p>
        </p:txBody>
      </p:sp>
    </p:spTree>
    <p:extLst>
      <p:ext uri="{BB962C8B-B14F-4D97-AF65-F5344CB8AC3E}">
        <p14:creationId xmlns:p14="http://schemas.microsoft.com/office/powerpoint/2010/main" val="20511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Operativni sustav Windows 10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59376" y="1583645"/>
            <a:ext cx="4622075" cy="4294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Grafičko sučelje prikazano je na slici i sastoji se od: </a:t>
            </a:r>
          </a:p>
          <a:p>
            <a:r>
              <a:rPr lang="hr-HR" b="1" dirty="0"/>
              <a:t>radne površine</a:t>
            </a:r>
          </a:p>
          <a:p>
            <a:r>
              <a:rPr lang="hr-HR" b="1" dirty="0"/>
              <a:t>ikona</a:t>
            </a:r>
          </a:p>
          <a:p>
            <a:r>
              <a:rPr lang="hr-HR" b="1" dirty="0"/>
              <a:t>programske trake</a:t>
            </a:r>
          </a:p>
          <a:p>
            <a:r>
              <a:rPr lang="hr-HR" b="1" dirty="0"/>
              <a:t>gumba Start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Korisnici izgled grafičkog sučelja mogu samostalno uređivati i mijenjati.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8" y="1385440"/>
            <a:ext cx="6509659" cy="48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C98845-1938-4A4C-86DE-9D17BBF0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kroz povijest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9DCDFD-4C55-476E-BD40-302746257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https://hrastinski-marijan.skola-zabok.avalon.hr/staro/ms/povijest.php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https://en.wikipedia.org/wiki/Microsoft_Windows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94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8778A-765E-4850-ADAA-AC4E61EF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1.0 (1985)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B5B8764-72A1-4411-B660-F1A6E6A8D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33" y="1612900"/>
            <a:ext cx="7956733" cy="4351338"/>
          </a:xfrm>
        </p:spPr>
      </p:pic>
    </p:spTree>
    <p:extLst>
      <p:ext uri="{BB962C8B-B14F-4D97-AF65-F5344CB8AC3E}">
        <p14:creationId xmlns:p14="http://schemas.microsoft.com/office/powerpoint/2010/main" val="3341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8778A-765E-4850-ADAA-AC4E61EF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3.0 (1990)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EC14B2C-D3AA-4B67-9E03-F5790FCE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67" y="1360646"/>
            <a:ext cx="6350953" cy="4750165"/>
          </a:xfrm>
        </p:spPr>
      </p:pic>
    </p:spTree>
    <p:extLst>
      <p:ext uri="{BB962C8B-B14F-4D97-AF65-F5344CB8AC3E}">
        <p14:creationId xmlns:p14="http://schemas.microsoft.com/office/powerpoint/2010/main" val="369565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8778A-765E-4850-ADAA-AC4E61EF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 95 (1995)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C0D2BBB-EAAC-4470-BA5B-F4FEABDCA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88" y="1684020"/>
            <a:ext cx="5801784" cy="4351338"/>
          </a:xfr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D0DD294-4493-46E9-9224-46E3A862ED16}"/>
              </a:ext>
            </a:extLst>
          </p:cNvPr>
          <p:cNvSpPr txBox="1"/>
          <p:nvPr/>
        </p:nvSpPr>
        <p:spPr>
          <a:xfrm>
            <a:off x="81280" y="1684020"/>
            <a:ext cx="576061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Bio je to ogroman korak naprijed za</a:t>
            </a:r>
          </a:p>
          <a:p>
            <a:r>
              <a:rPr lang="hr-HR" sz="2400" dirty="0"/>
              <a:t> Microsoft — prvi Windows s </a:t>
            </a:r>
          </a:p>
          <a:p>
            <a:r>
              <a:rPr lang="hr-HR" sz="2400" b="1" dirty="0"/>
              <a:t>izbornikom Start</a:t>
            </a:r>
            <a:r>
              <a:rPr lang="hr-HR" sz="2400" dirty="0"/>
              <a:t>, </a:t>
            </a:r>
          </a:p>
          <a:p>
            <a:r>
              <a:rPr lang="hr-HR" sz="2400" b="1" dirty="0"/>
              <a:t>trakom zadataka (</a:t>
            </a:r>
            <a:r>
              <a:rPr lang="hr-HR" sz="2400" b="1" dirty="0" err="1"/>
              <a:t>Taskbar</a:t>
            </a:r>
            <a:r>
              <a:rPr lang="hr-HR" sz="2400" b="1" dirty="0"/>
              <a:t>)</a:t>
            </a:r>
            <a:r>
              <a:rPr lang="hr-HR" sz="2400" dirty="0"/>
              <a:t> i </a:t>
            </a:r>
            <a:r>
              <a:rPr lang="hr-HR" sz="2400" b="1" dirty="0"/>
              <a:t>podrškom </a:t>
            </a:r>
          </a:p>
          <a:p>
            <a:r>
              <a:rPr lang="hr-HR" sz="2400" b="1" dirty="0"/>
              <a:t>za dugi naziv datoteka</a:t>
            </a:r>
            <a:r>
              <a:rPr lang="hr-HR" sz="2400" dirty="0"/>
              <a:t> (više od 8 znakova).</a:t>
            </a:r>
          </a:p>
          <a:p>
            <a:br>
              <a:rPr lang="hr-HR" sz="2400" dirty="0"/>
            </a:br>
            <a:r>
              <a:rPr lang="hr-HR" sz="2400" dirty="0"/>
              <a:t>Također je bio prvi Windows </a:t>
            </a:r>
          </a:p>
          <a:p>
            <a:r>
              <a:rPr lang="hr-HR" sz="2400" dirty="0"/>
              <a:t>koji je kombinirao </a:t>
            </a:r>
            <a:r>
              <a:rPr lang="hr-HR" sz="2400" b="1" dirty="0"/>
              <a:t>MS-DOS i grafičko sučelje</a:t>
            </a:r>
            <a:r>
              <a:rPr lang="hr-HR" sz="2400" dirty="0"/>
              <a:t> </a:t>
            </a:r>
          </a:p>
          <a:p>
            <a:r>
              <a:rPr lang="hr-HR" sz="2400" dirty="0"/>
              <a:t>u jedan sustav, </a:t>
            </a:r>
          </a:p>
          <a:p>
            <a:r>
              <a:rPr lang="hr-HR" sz="2400" dirty="0"/>
              <a:t>što je korisnicima znatno </a:t>
            </a:r>
          </a:p>
          <a:p>
            <a:r>
              <a:rPr lang="hr-HR" sz="2400" dirty="0"/>
              <a:t>olakšalo rad na računalu.</a:t>
            </a:r>
          </a:p>
        </p:txBody>
      </p:sp>
    </p:spTree>
    <p:extLst>
      <p:ext uri="{BB962C8B-B14F-4D97-AF65-F5344CB8AC3E}">
        <p14:creationId xmlns:p14="http://schemas.microsoft.com/office/powerpoint/2010/main" val="89060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523</Words>
  <Application>Microsoft Office PowerPoint</Application>
  <PresentationFormat>Široki zaslon</PresentationFormat>
  <Paragraphs>81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prezentacija</vt:lpstr>
      <vt:lpstr>Operativni sustav</vt:lpstr>
      <vt:lpstr>Mobilni operativni sustavi</vt:lpstr>
      <vt:lpstr>Podjela operativnih sustava</vt:lpstr>
      <vt:lpstr>Operativni sustav Windows 10</vt:lpstr>
      <vt:lpstr>Windows kroz povijest</vt:lpstr>
      <vt:lpstr>Windows 1.0 (1985)</vt:lpstr>
      <vt:lpstr>Windows 3.0 (1990)</vt:lpstr>
      <vt:lpstr>Windows 95 (1995)</vt:lpstr>
      <vt:lpstr>Windows XP (2001)</vt:lpstr>
      <vt:lpstr>Windows 7 (2009)</vt:lpstr>
      <vt:lpstr>Windows 8 (2012)</vt:lpstr>
      <vt:lpstr>Windows 10 (2015)</vt:lpstr>
      <vt:lpstr>Windows 11 (2021)</vt:lpstr>
      <vt:lpstr>Instalacija</vt:lpstr>
      <vt:lpstr>Windows 3.0 (1990)</vt:lpstr>
      <vt:lpstr>Primjenski programi</vt:lpstr>
      <vt:lpstr>Mape i datoteke</vt:lpstr>
      <vt:lpstr>Primjenski programi</vt:lpstr>
      <vt:lpstr>Gumbi za kontrolu prozora</vt:lpstr>
      <vt:lpstr>Izbornik Start</vt:lpstr>
      <vt:lpstr>Tipkovničke kratice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Željka Knezović</dc:creator>
  <cp:lastModifiedBy>Admin</cp:lastModifiedBy>
  <cp:revision>18</cp:revision>
  <dcterms:created xsi:type="dcterms:W3CDTF">2021-04-08T02:08:44Z</dcterms:created>
  <dcterms:modified xsi:type="dcterms:W3CDTF">2025-11-02T22:47:59Z</dcterms:modified>
</cp:coreProperties>
</file>