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0"/>
  </p:notesMasterIdLst>
  <p:sldIdLst>
    <p:sldId id="256" r:id="rId2"/>
    <p:sldId id="257" r:id="rId3"/>
    <p:sldId id="258" r:id="rId4"/>
    <p:sldId id="259" r:id="rId5"/>
    <p:sldId id="262" r:id="rId6"/>
    <p:sldId id="260" r:id="rId7"/>
    <p:sldId id="298" r:id="rId8"/>
    <p:sldId id="299" r:id="rId9"/>
    <p:sldId id="297" r:id="rId10"/>
    <p:sldId id="285" r:id="rId11"/>
    <p:sldId id="273" r:id="rId12"/>
    <p:sldId id="274" r:id="rId13"/>
    <p:sldId id="275" r:id="rId14"/>
    <p:sldId id="286" r:id="rId15"/>
    <p:sldId id="287" r:id="rId16"/>
    <p:sldId id="292" r:id="rId17"/>
    <p:sldId id="289" r:id="rId18"/>
    <p:sldId id="290" r:id="rId19"/>
    <p:sldId id="291" r:id="rId20"/>
    <p:sldId id="295" r:id="rId21"/>
    <p:sldId id="304" r:id="rId22"/>
    <p:sldId id="305" r:id="rId23"/>
    <p:sldId id="300" r:id="rId24"/>
    <p:sldId id="261" r:id="rId25"/>
    <p:sldId id="303" r:id="rId26"/>
    <p:sldId id="306" r:id="rId27"/>
    <p:sldId id="307" r:id="rId28"/>
    <p:sldId id="263"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66" d="100"/>
          <a:sy n="166" d="100"/>
        </p:scale>
        <p:origin x="92"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D3EB6B-4683-4B49-9E65-5C7864DE344A}" type="datetimeFigureOut">
              <a:rPr lang="hr-HR" smtClean="0"/>
              <a:t>19.4.2026.</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0B947-2D44-48E8-A38F-8164638EF1DD}" type="slidenum">
              <a:rPr lang="hr-HR" smtClean="0"/>
              <a:t>‹#›</a:t>
            </a:fld>
            <a:endParaRPr lang="hr-HR"/>
          </a:p>
        </p:txBody>
      </p:sp>
    </p:spTree>
    <p:extLst>
      <p:ext uri="{BB962C8B-B14F-4D97-AF65-F5344CB8AC3E}">
        <p14:creationId xmlns:p14="http://schemas.microsoft.com/office/powerpoint/2010/main" val="1379427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324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46680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8452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3621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26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9939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439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27411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80631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216E97D9-609A-40E1-B7C1-AFD44F5B64A1}" type="datetimeFigureOut">
              <a:rPr lang="hr-HR" smtClean="0"/>
              <a:t>19.4.2026.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8F0C53A-24AA-4FED-A5FC-8E6417847E68}" type="slidenum">
              <a:rPr lang="hr-HR" smtClean="0"/>
              <a:t>‹#›</a:t>
            </a:fld>
            <a:endParaRPr lang="hr-HR"/>
          </a:p>
        </p:txBody>
      </p:sp>
    </p:spTree>
    <p:extLst>
      <p:ext uri="{BB962C8B-B14F-4D97-AF65-F5344CB8AC3E}">
        <p14:creationId xmlns:p14="http://schemas.microsoft.com/office/powerpoint/2010/main" val="731488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216E97D9-609A-40E1-B7C1-AFD44F5B64A1}" type="datetimeFigureOut">
              <a:rPr lang="hr-HR" smtClean="0"/>
              <a:t>19.4.2026.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2698497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216E97D9-609A-40E1-B7C1-AFD44F5B64A1}" type="datetimeFigureOut">
              <a:rPr lang="hr-HR" smtClean="0"/>
              <a:t>19.4.2026.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387534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216E97D9-609A-40E1-B7C1-AFD44F5B64A1}" type="datetimeFigureOut">
              <a:rPr lang="hr-HR" smtClean="0"/>
              <a:t>19.4.2026.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317834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hr-HR"/>
              <a:t>Kliknite da biste uredili stil naslova matrice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a:xfrm>
            <a:off x="8593667" y="6272784"/>
            <a:ext cx="2644309" cy="365125"/>
          </a:xfrm>
        </p:spPr>
        <p:txBody>
          <a:bodyPr/>
          <a:lstStyle/>
          <a:p>
            <a:fld id="{216E97D9-609A-40E1-B7C1-AFD44F5B64A1}" type="datetimeFigureOut">
              <a:rPr lang="hr-HR" smtClean="0"/>
              <a:t>19.4.2026.</a:t>
            </a:fld>
            <a:endParaRPr lang="hr-HR"/>
          </a:p>
        </p:txBody>
      </p:sp>
      <p:sp>
        <p:nvSpPr>
          <p:cNvPr id="5" name="Footer Placeholder 4"/>
          <p:cNvSpPr>
            <a:spLocks noGrp="1"/>
          </p:cNvSpPr>
          <p:nvPr>
            <p:ph type="ftr" sz="quarter" idx="11"/>
          </p:nvPr>
        </p:nvSpPr>
        <p:spPr>
          <a:xfrm>
            <a:off x="2182708" y="6272784"/>
            <a:ext cx="6327648" cy="365125"/>
          </a:xfrm>
        </p:spPr>
        <p:txBody>
          <a:bodyPr/>
          <a:lstStyle/>
          <a:p>
            <a:endParaRPr lang="hr-HR"/>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8F0C53A-24AA-4FED-A5FC-8E6417847E68}" type="slidenum">
              <a:rPr lang="hr-HR" smtClean="0"/>
              <a:t>‹#›</a:t>
            </a:fld>
            <a:endParaRPr lang="hr-HR"/>
          </a:p>
        </p:txBody>
      </p:sp>
    </p:spTree>
    <p:extLst>
      <p:ext uri="{BB962C8B-B14F-4D97-AF65-F5344CB8AC3E}">
        <p14:creationId xmlns:p14="http://schemas.microsoft.com/office/powerpoint/2010/main" val="157327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216E97D9-609A-40E1-B7C1-AFD44F5B64A1}" type="datetimeFigureOut">
              <a:rPr lang="hr-HR" smtClean="0"/>
              <a:t>19.4.2026.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280410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216E97D9-609A-40E1-B7C1-AFD44F5B64A1}" type="datetimeFigureOut">
              <a:rPr lang="hr-HR" smtClean="0"/>
              <a:t>19.4.2026.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348935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216E97D9-609A-40E1-B7C1-AFD44F5B64A1}" type="datetimeFigureOut">
              <a:rPr lang="hr-HR" smtClean="0"/>
              <a:t>19.4.2026.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11397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6E97D9-609A-40E1-B7C1-AFD44F5B64A1}" type="datetimeFigureOut">
              <a:rPr lang="hr-HR" smtClean="0"/>
              <a:t>19.4.2026.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2571892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r-HR"/>
              <a:t>Kliknite da biste uredili stil naslova matrice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216E97D9-609A-40E1-B7C1-AFD44F5B64A1}" type="datetimeFigureOut">
              <a:rPr lang="hr-HR" smtClean="0"/>
              <a:t>19.4.2026.</a:t>
            </a:fld>
            <a:endParaRPr lang="hr-HR"/>
          </a:p>
        </p:txBody>
      </p:sp>
      <p:sp>
        <p:nvSpPr>
          <p:cNvPr id="6" name="Footer Placeholder 5"/>
          <p:cNvSpPr>
            <a:spLocks noGrp="1"/>
          </p:cNvSpPr>
          <p:nvPr>
            <p:ph type="ftr" sz="quarter" idx="11"/>
          </p:nvPr>
        </p:nvSpPr>
        <p:spPr/>
        <p:txBody>
          <a:bodyPr/>
          <a:lstStyle/>
          <a:p>
            <a:endParaRPr lang="hr-HR"/>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2858370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216E97D9-609A-40E1-B7C1-AFD44F5B64A1}" type="datetimeFigureOut">
              <a:rPr lang="hr-HR" smtClean="0"/>
              <a:t>19.4.2026.</a:t>
            </a:fld>
            <a:endParaRPr lang="hr-HR"/>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8F0C53A-24AA-4FED-A5FC-8E6417847E68}" type="slidenum">
              <a:rPr lang="hr-HR" smtClean="0"/>
              <a:t>‹#›</a:t>
            </a:fld>
            <a:endParaRPr lang="hr-HR"/>
          </a:p>
        </p:txBody>
      </p:sp>
    </p:spTree>
    <p:extLst>
      <p:ext uri="{BB962C8B-B14F-4D97-AF65-F5344CB8AC3E}">
        <p14:creationId xmlns:p14="http://schemas.microsoft.com/office/powerpoint/2010/main" val="232975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16E97D9-609A-40E1-B7C1-AFD44F5B64A1}" type="datetimeFigureOut">
              <a:rPr lang="hr-HR" smtClean="0"/>
              <a:t>19.4.2026.</a:t>
            </a:fld>
            <a:endParaRPr lang="hr-HR"/>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hr-HR"/>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8F0C53A-24AA-4FED-A5FC-8E6417847E68}" type="slidenum">
              <a:rPr lang="hr-HR" smtClean="0"/>
              <a:t>‹#›</a:t>
            </a:fld>
            <a:endParaRPr lang="hr-HR"/>
          </a:p>
        </p:txBody>
      </p:sp>
    </p:spTree>
    <p:extLst>
      <p:ext uri="{BB962C8B-B14F-4D97-AF65-F5344CB8AC3E}">
        <p14:creationId xmlns:p14="http://schemas.microsoft.com/office/powerpoint/2010/main" val="321019232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6.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help/"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s://help.instagram.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hyperlink" Target="https://faq.whatsapp.com/" TargetMode="External"/><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hyperlink" Target="https://help.twitter.com/"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hyperlink" Target="https://support.tiktok.c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support.snapchat.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support.google.com/youtube/" TargetMode="Externa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help.twitch.tv/" TargetMode="External"/><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hyperlink" Target="https://support.discord.com/"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gov.hr/hr/osobni-podaci-zastita-osobnih-podataka/1888?lang=hr"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learningapps.org/watch?v=pdb4a27p521" TargetMode="External"/><Relationship Id="rId2" Type="http://schemas.openxmlformats.org/officeDocument/2006/relationships/hyperlink" Target="https://learningapps.org/watch?v=pebn095cc19" TargetMode="External"/><Relationship Id="rId1" Type="http://schemas.openxmlformats.org/officeDocument/2006/relationships/slideLayout" Target="../slideLayouts/slideLayout2.xml"/><Relationship Id="rId4" Type="http://schemas.openxmlformats.org/officeDocument/2006/relationships/hyperlink" Target="https://wordwall.net/hr/resource/2464072/informatika/informatika-digitalni-tragovipona%c5%a1anje-na-internet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lxy0s1NO7n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34C7548-DE49-41A2-A3A9-0DB9FFAC9BE2}"/>
              </a:ext>
            </a:extLst>
          </p:cNvPr>
          <p:cNvSpPr>
            <a:spLocks noGrp="1"/>
          </p:cNvSpPr>
          <p:nvPr>
            <p:ph type="ctrTitle"/>
          </p:nvPr>
        </p:nvSpPr>
        <p:spPr/>
        <p:txBody>
          <a:bodyPr/>
          <a:lstStyle/>
          <a:p>
            <a:r>
              <a:rPr lang="hr-HR" dirty="0"/>
              <a:t>Digitalni tragovi</a:t>
            </a:r>
          </a:p>
        </p:txBody>
      </p:sp>
      <p:sp>
        <p:nvSpPr>
          <p:cNvPr id="3" name="Podnaslov 2">
            <a:extLst>
              <a:ext uri="{FF2B5EF4-FFF2-40B4-BE49-F238E27FC236}">
                <a16:creationId xmlns:a16="http://schemas.microsoft.com/office/drawing/2014/main" id="{8B5E8892-4943-460F-A18C-1FC0D4DC4FFA}"/>
              </a:ext>
            </a:extLst>
          </p:cNvPr>
          <p:cNvSpPr>
            <a:spLocks noGrp="1"/>
          </p:cNvSpPr>
          <p:nvPr>
            <p:ph type="subTitle" idx="1"/>
          </p:nvPr>
        </p:nvSpPr>
        <p:spPr/>
        <p:txBody>
          <a:bodyPr/>
          <a:lstStyle/>
          <a:p>
            <a:r>
              <a:rPr lang="hr-HR" dirty="0"/>
              <a:t>Nataša Zvonar, prof.</a:t>
            </a:r>
          </a:p>
        </p:txBody>
      </p:sp>
    </p:spTree>
    <p:extLst>
      <p:ext uri="{BB962C8B-B14F-4D97-AF65-F5344CB8AC3E}">
        <p14:creationId xmlns:p14="http://schemas.microsoft.com/office/powerpoint/2010/main" val="426540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BDDD553-F5C6-4CD6-A182-408E71E7EA70}"/>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dirty="0"/>
              <a:t>Društvene mreže su izvor...</a:t>
            </a:r>
            <a:endParaRPr lang="en-US" sz="4999" dirty="0"/>
          </a:p>
        </p:txBody>
      </p:sp>
      <p:sp>
        <p:nvSpPr>
          <p:cNvPr id="6" name="TextBox 5">
            <a:extLst>
              <a:ext uri="{FF2B5EF4-FFF2-40B4-BE49-F238E27FC236}">
                <a16:creationId xmlns:a16="http://schemas.microsoft.com/office/drawing/2014/main" id="{4DD28CDB-9A77-466A-B6BC-57DD9BE9EA10}"/>
              </a:ext>
            </a:extLst>
          </p:cNvPr>
          <p:cNvSpPr txBox="1"/>
          <p:nvPr/>
        </p:nvSpPr>
        <p:spPr>
          <a:xfrm>
            <a:off x="552026" y="1343584"/>
            <a:ext cx="10413067" cy="3924145"/>
          </a:xfrm>
          <a:prstGeom prst="rect">
            <a:avLst/>
          </a:prstGeom>
          <a:noFill/>
        </p:spPr>
        <p:txBody>
          <a:bodyPr wrap="square" lIns="45715" tIns="22857" rIns="45715" bIns="22857" rtlCol="0" anchor="t">
            <a:spAutoFit/>
          </a:bodyPr>
          <a:lstStyle/>
          <a:p>
            <a:pPr marL="285693" indent="-285693">
              <a:buFont typeface="Arial" panose="020B0604020202020204" pitchFamily="34" charset="0"/>
              <a:buChar char="♠"/>
            </a:pPr>
            <a:r>
              <a:rPr lang="hr-HR" dirty="0"/>
              <a:t>krađa identiteta</a:t>
            </a:r>
          </a:p>
          <a:p>
            <a:pPr marL="285693" indent="-285693">
              <a:buFont typeface="Arial" panose="020B0604020202020204" pitchFamily="34" charset="0"/>
              <a:buChar char="♠"/>
            </a:pPr>
            <a:r>
              <a:rPr lang="hr-HR" dirty="0"/>
              <a:t>krađa osobnih/bankovnih podataka</a:t>
            </a:r>
          </a:p>
          <a:p>
            <a:pPr marL="285693" indent="-285693">
              <a:buFont typeface="Arial" panose="020B0604020202020204" pitchFamily="34" charset="0"/>
              <a:buChar char="♠"/>
            </a:pPr>
            <a:r>
              <a:rPr lang="hr-HR" i="1" dirty="0"/>
              <a:t>cyberbullying</a:t>
            </a:r>
          </a:p>
          <a:p>
            <a:pPr marL="285693" indent="-285693">
              <a:buFont typeface="Arial" panose="020B0604020202020204" pitchFamily="34" charset="0"/>
              <a:buChar char="♠"/>
            </a:pPr>
            <a:r>
              <a:rPr lang="hr-HR" dirty="0"/>
              <a:t>neprimjereni sadržaji</a:t>
            </a:r>
          </a:p>
          <a:p>
            <a:pPr marL="285693" indent="-285693">
              <a:buFont typeface="Arial" panose="020B0604020202020204" pitchFamily="34" charset="0"/>
              <a:buChar char="♠"/>
            </a:pPr>
            <a:r>
              <a:rPr lang="hr-HR" dirty="0"/>
              <a:t>ovisnost</a:t>
            </a:r>
          </a:p>
          <a:p>
            <a:pPr marL="285693" indent="-285693">
              <a:buFont typeface="Arial" panose="020B0604020202020204" pitchFamily="34" charset="0"/>
              <a:buChar char="♠"/>
            </a:pPr>
            <a:r>
              <a:rPr lang="hr-HR" dirty="0"/>
              <a:t>nepoznate osobe</a:t>
            </a:r>
          </a:p>
          <a:p>
            <a:pPr marL="285693" indent="-285693">
              <a:buFont typeface="Arial" panose="020B0604020202020204" pitchFamily="34" charset="0"/>
              <a:buChar char="♠"/>
            </a:pPr>
            <a:r>
              <a:rPr lang="hr-HR" dirty="0"/>
              <a:t>(ne)privatnost</a:t>
            </a:r>
          </a:p>
          <a:p>
            <a:pPr marL="285693" indent="-285693">
              <a:buFont typeface="Arial" panose="020B0604020202020204" pitchFamily="34" charset="0"/>
              <a:buChar char="♠"/>
            </a:pPr>
            <a:r>
              <a:rPr lang="hr-HR" dirty="0"/>
              <a:t>spam, scam, malware</a:t>
            </a:r>
          </a:p>
          <a:p>
            <a:pPr marL="285693" indent="-285693">
              <a:buFont typeface="Arial" panose="020B0604020202020204" pitchFamily="34" charset="0"/>
              <a:buChar char="♠"/>
            </a:pPr>
            <a:r>
              <a:rPr lang="hr-HR" dirty="0"/>
              <a:t>online trgovina</a:t>
            </a:r>
            <a:endParaRPr lang="en-US" dirty="0"/>
          </a:p>
          <a:p>
            <a:pPr marL="285693" indent="-285693">
              <a:buFont typeface="Arial" panose="020B0604020202020204" pitchFamily="34" charset="0"/>
              <a:buChar char="♠"/>
            </a:pPr>
            <a:r>
              <a:rPr lang="hr-HR" dirty="0"/>
              <a:t>dječja pornografija</a:t>
            </a:r>
          </a:p>
          <a:p>
            <a:pPr marL="285693" indent="-285693">
              <a:buFont typeface="Arial" panose="020B0604020202020204" pitchFamily="34" charset="0"/>
              <a:buChar char="♠"/>
            </a:pPr>
            <a:r>
              <a:rPr lang="hr-HR" dirty="0"/>
              <a:t>lažne vijesti</a:t>
            </a:r>
          </a:p>
          <a:p>
            <a:pPr marL="285693" indent="-285693">
              <a:buFont typeface="Arial" panose="020B0604020202020204" pitchFamily="34" charset="0"/>
              <a:buChar char="♦"/>
            </a:pPr>
            <a:endParaRPr lang="hr-HR" dirty="0"/>
          </a:p>
          <a:p>
            <a:pPr marL="285693" indent="-285693">
              <a:buFont typeface="Arial" panose="020B0604020202020204" pitchFamily="34" charset="0"/>
              <a:buChar char="♦"/>
            </a:pPr>
            <a:endParaRPr lang="hr-HR" dirty="0"/>
          </a:p>
          <a:p>
            <a:pPr marL="285693" indent="-285693">
              <a:buFont typeface="Arial" panose="020B0604020202020204" pitchFamily="34" charset="0"/>
              <a:buChar char="♥"/>
            </a:pPr>
            <a:endParaRPr lang="hr-HR" dirty="0"/>
          </a:p>
        </p:txBody>
      </p:sp>
      <p:pic>
        <p:nvPicPr>
          <p:cNvPr id="8" name="Graphic 7" descr="Whale with solid fill">
            <a:extLst>
              <a:ext uri="{FF2B5EF4-FFF2-40B4-BE49-F238E27FC236}">
                <a16:creationId xmlns:a16="http://schemas.microsoft.com/office/drawing/2014/main" id="{A775620E-FD32-490C-A91D-592515C8C825}"/>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779650" y="3702138"/>
            <a:ext cx="1244592" cy="1244592"/>
          </a:xfrm>
          <a:prstGeom prst="rect">
            <a:avLst/>
          </a:prstGeom>
        </p:spPr>
      </p:pic>
      <p:pic>
        <p:nvPicPr>
          <p:cNvPr id="10" name="Graphic 9" descr="Email with solid fill">
            <a:extLst>
              <a:ext uri="{FF2B5EF4-FFF2-40B4-BE49-F238E27FC236}">
                <a16:creationId xmlns:a16="http://schemas.microsoft.com/office/drawing/2014/main" id="{A8B6FD18-223D-4D0E-97FB-BDCD129021CE}"/>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585357" y="4599061"/>
            <a:ext cx="1244592" cy="1244592"/>
          </a:xfrm>
          <a:prstGeom prst="rect">
            <a:avLst/>
          </a:prstGeom>
        </p:spPr>
      </p:pic>
      <p:pic>
        <p:nvPicPr>
          <p:cNvPr id="12" name="Graphic 11" descr="Smart Phone with solid fill">
            <a:extLst>
              <a:ext uri="{FF2B5EF4-FFF2-40B4-BE49-F238E27FC236}">
                <a16:creationId xmlns:a16="http://schemas.microsoft.com/office/drawing/2014/main" id="{9DEB1128-E8BA-44B6-9B96-79432BDAAC57}"/>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566536" y="4713348"/>
            <a:ext cx="1244592" cy="1244592"/>
          </a:xfrm>
          <a:prstGeom prst="rect">
            <a:avLst/>
          </a:prstGeom>
        </p:spPr>
      </p:pic>
      <p:pic>
        <p:nvPicPr>
          <p:cNvPr id="14" name="Graphic 13" descr="Call center with solid fill">
            <a:extLst>
              <a:ext uri="{FF2B5EF4-FFF2-40B4-BE49-F238E27FC236}">
                <a16:creationId xmlns:a16="http://schemas.microsoft.com/office/drawing/2014/main" id="{06945CF1-90A2-44BC-9B70-ACBB34E3A82C}"/>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994285" y="3710761"/>
            <a:ext cx="1244592" cy="1244592"/>
          </a:xfrm>
          <a:prstGeom prst="rect">
            <a:avLst/>
          </a:prstGeom>
        </p:spPr>
      </p:pic>
      <p:pic>
        <p:nvPicPr>
          <p:cNvPr id="16" name="Graphic 15" descr="Cat with solid fill">
            <a:extLst>
              <a:ext uri="{FF2B5EF4-FFF2-40B4-BE49-F238E27FC236}">
                <a16:creationId xmlns:a16="http://schemas.microsoft.com/office/drawing/2014/main" id="{83F44BE1-EC6F-499A-92DF-DC3316AA895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975463" y="3702139"/>
            <a:ext cx="1244592" cy="1244592"/>
          </a:xfrm>
          <a:prstGeom prst="rect">
            <a:avLst/>
          </a:prstGeom>
        </p:spPr>
      </p:pic>
    </p:spTree>
    <p:extLst>
      <p:ext uri="{BB962C8B-B14F-4D97-AF65-F5344CB8AC3E}">
        <p14:creationId xmlns:p14="http://schemas.microsoft.com/office/powerpoint/2010/main" val="165959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F50332A-297E-4792-92D9-938B57B1A6E3}"/>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4370C3"/>
                </a:solidFill>
              </a:rPr>
              <a:t>Facebook</a:t>
            </a:r>
            <a:endParaRPr lang="en-US" sz="4999">
              <a:solidFill>
                <a:srgbClr val="4370C3"/>
              </a:solidFill>
            </a:endParaRPr>
          </a:p>
        </p:txBody>
      </p:sp>
      <p:sp>
        <p:nvSpPr>
          <p:cNvPr id="8" name="TextBox 7">
            <a:extLst>
              <a:ext uri="{FF2B5EF4-FFF2-40B4-BE49-F238E27FC236}">
                <a16:creationId xmlns:a16="http://schemas.microsoft.com/office/drawing/2014/main" id="{265B0717-07E9-4CBD-A37E-FC9ECC4667A9}"/>
              </a:ext>
            </a:extLst>
          </p:cNvPr>
          <p:cNvSpPr txBox="1"/>
          <p:nvPr/>
        </p:nvSpPr>
        <p:spPr>
          <a:xfrm>
            <a:off x="552026" y="1343584"/>
            <a:ext cx="10413067" cy="3970318"/>
          </a:xfrm>
          <a:prstGeom prst="rect">
            <a:avLst/>
          </a:prstGeom>
          <a:noFill/>
        </p:spPr>
        <p:txBody>
          <a:bodyPr wrap="square" rtlCol="0">
            <a:spAutoFit/>
          </a:bodyPr>
          <a:lstStyle/>
          <a:p>
            <a:r>
              <a:rPr lang="hr-HR"/>
              <a:t>Dobna granica: 13</a:t>
            </a:r>
          </a:p>
          <a:p>
            <a:r>
              <a:rPr lang="hr-HR">
                <a:solidFill>
                  <a:srgbClr val="4777CC"/>
                </a:solidFill>
                <a:hlinkClick r:id="rId3">
                  <a:extLst>
                    <a:ext uri="{A12FA001-AC4F-418D-AE19-62706E023703}">
                      <ahyp:hlinkClr xmlns:ahyp="http://schemas.microsoft.com/office/drawing/2018/hyperlinkcolor" xmlns="" val="tx"/>
                    </a:ext>
                  </a:extLst>
                </a:hlinkClick>
              </a:rPr>
              <a:t>https://www.facebook.com/help/</a:t>
            </a:r>
            <a:r>
              <a:rPr lang="hr-HR">
                <a:solidFill>
                  <a:srgbClr val="4777CC"/>
                </a:solidFill>
              </a:rPr>
              <a:t> </a:t>
            </a:r>
          </a:p>
          <a:p>
            <a:pPr lvl="1"/>
            <a:endParaRPr lang="hr-HR"/>
          </a:p>
          <a:p>
            <a:pPr lvl="1"/>
            <a:endParaRPr lang="hr-HR"/>
          </a:p>
          <a:p>
            <a:pPr lvl="1"/>
            <a:endParaRPr lang="hr-HR"/>
          </a:p>
          <a:p>
            <a:pPr lvl="1"/>
            <a:endParaRPr lang="hr-HR"/>
          </a:p>
          <a:p>
            <a:pPr lvl="1"/>
            <a:endParaRPr lang="hr-HR"/>
          </a:p>
          <a:p>
            <a:pPr lvl="1"/>
            <a:endParaRPr lang="hr-HR"/>
          </a:p>
          <a:p>
            <a:pPr lvl="1"/>
            <a:endParaRPr lang="hr-HR"/>
          </a:p>
          <a:p>
            <a:pPr lvl="1"/>
            <a:endParaRPr lang="hr-HR"/>
          </a:p>
          <a:p>
            <a:pPr lvl="1"/>
            <a:endParaRPr lang="hr-HR"/>
          </a:p>
          <a:p>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6" name="Picture 5" descr="Graphical user interface, application&#10;&#10;Description automatically generated">
            <a:extLst>
              <a:ext uri="{FF2B5EF4-FFF2-40B4-BE49-F238E27FC236}">
                <a16:creationId xmlns:a16="http://schemas.microsoft.com/office/drawing/2014/main" id="{2A7E6482-4A82-4C08-B96A-59136D592A88}"/>
              </a:ext>
            </a:extLst>
          </p:cNvPr>
          <p:cNvPicPr>
            <a:picLocks noChangeAspect="1"/>
          </p:cNvPicPr>
          <p:nvPr/>
        </p:nvPicPr>
        <p:blipFill>
          <a:blip r:embed="rId4"/>
          <a:stretch>
            <a:fillRect/>
          </a:stretch>
        </p:blipFill>
        <p:spPr>
          <a:xfrm>
            <a:off x="4462000" y="589780"/>
            <a:ext cx="5429273" cy="3058491"/>
          </a:xfrm>
          <a:prstGeom prst="rect">
            <a:avLst/>
          </a:prstGeom>
        </p:spPr>
      </p:pic>
      <p:pic>
        <p:nvPicPr>
          <p:cNvPr id="9" name="Picture 8" descr="Graphical user interface, application, Teams&#10;&#10;Description automatically generated">
            <a:extLst>
              <a:ext uri="{FF2B5EF4-FFF2-40B4-BE49-F238E27FC236}">
                <a16:creationId xmlns:a16="http://schemas.microsoft.com/office/drawing/2014/main" id="{0217C5F5-F6AE-4B45-8CA8-9A155810D782}"/>
              </a:ext>
            </a:extLst>
          </p:cNvPr>
          <p:cNvPicPr>
            <a:picLocks noChangeAspect="1"/>
          </p:cNvPicPr>
          <p:nvPr/>
        </p:nvPicPr>
        <p:blipFill>
          <a:blip r:embed="rId5"/>
          <a:stretch>
            <a:fillRect/>
          </a:stretch>
        </p:blipFill>
        <p:spPr>
          <a:xfrm>
            <a:off x="6631505" y="2448811"/>
            <a:ext cx="4711949" cy="3065605"/>
          </a:xfrm>
          <a:prstGeom prst="rect">
            <a:avLst/>
          </a:prstGeom>
        </p:spPr>
      </p:pic>
      <p:pic>
        <p:nvPicPr>
          <p:cNvPr id="1026" name="Picture 2">
            <a:extLst>
              <a:ext uri="{FF2B5EF4-FFF2-40B4-BE49-F238E27FC236}">
                <a16:creationId xmlns:a16="http://schemas.microsoft.com/office/drawing/2014/main" id="{5C952DA6-432F-4A38-B028-9FD6970C77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3137" y="2119025"/>
            <a:ext cx="2832367" cy="3568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060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D0CB476-FFB7-46C3-BFAF-2806B7363827}"/>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D53085"/>
                </a:solidFill>
              </a:rPr>
              <a:t>Instagram</a:t>
            </a:r>
            <a:endParaRPr lang="en-US" sz="4999">
              <a:solidFill>
                <a:srgbClr val="D53085"/>
              </a:solidFill>
            </a:endParaRPr>
          </a:p>
        </p:txBody>
      </p:sp>
      <p:sp>
        <p:nvSpPr>
          <p:cNvPr id="13" name="TextBox 12">
            <a:extLst>
              <a:ext uri="{FF2B5EF4-FFF2-40B4-BE49-F238E27FC236}">
                <a16:creationId xmlns:a16="http://schemas.microsoft.com/office/drawing/2014/main" id="{C884F3F1-F261-4241-8C18-C0F8C4AA352E}"/>
              </a:ext>
            </a:extLst>
          </p:cNvPr>
          <p:cNvSpPr txBox="1"/>
          <p:nvPr/>
        </p:nvSpPr>
        <p:spPr>
          <a:xfrm>
            <a:off x="552026" y="1343584"/>
            <a:ext cx="10413067" cy="1754326"/>
          </a:xfrm>
          <a:prstGeom prst="rect">
            <a:avLst/>
          </a:prstGeom>
          <a:noFill/>
        </p:spPr>
        <p:txBody>
          <a:bodyPr wrap="square" rtlCol="0">
            <a:spAutoFit/>
          </a:bodyPr>
          <a:lstStyle/>
          <a:p>
            <a:r>
              <a:rPr lang="hr-HR"/>
              <a:t>Dobna granica: 13</a:t>
            </a:r>
          </a:p>
          <a:p>
            <a:r>
              <a:rPr lang="hr-HR">
                <a:solidFill>
                  <a:srgbClr val="D53085"/>
                </a:solidFill>
                <a:hlinkClick r:id="rId3">
                  <a:extLst>
                    <a:ext uri="{A12FA001-AC4F-418D-AE19-62706E023703}">
                      <ahyp:hlinkClr xmlns:ahyp="http://schemas.microsoft.com/office/drawing/2018/hyperlinkcolor" xmlns="" val="tx"/>
                    </a:ext>
                  </a:extLst>
                </a:hlinkClick>
              </a:rPr>
              <a:t>https://help.instagram.com</a:t>
            </a:r>
            <a:r>
              <a:rPr lang="hr-HR">
                <a:solidFill>
                  <a:srgbClr val="39B54A"/>
                </a:solidFill>
                <a:hlinkClick r:id="rId3">
                  <a:extLst>
                    <a:ext uri="{A12FA001-AC4F-418D-AE19-62706E023703}">
                      <ahyp:hlinkClr xmlns:ahyp="http://schemas.microsoft.com/office/drawing/2018/hyperlinkcolor" xmlns="" val="tx"/>
                    </a:ext>
                  </a:extLst>
                </a:hlinkClick>
              </a:rPr>
              <a:t>/</a:t>
            </a:r>
            <a:r>
              <a:rPr lang="hr-HR"/>
              <a:t> </a:t>
            </a:r>
          </a:p>
          <a:p>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17" name="Picture 16" descr="Graphical user interface, application&#10;&#10;Description automatically generated">
            <a:extLst>
              <a:ext uri="{FF2B5EF4-FFF2-40B4-BE49-F238E27FC236}">
                <a16:creationId xmlns:a16="http://schemas.microsoft.com/office/drawing/2014/main" id="{06483646-1E25-43A6-944E-C7D25B41DFFB}"/>
              </a:ext>
            </a:extLst>
          </p:cNvPr>
          <p:cNvPicPr>
            <a:picLocks noChangeAspect="1"/>
          </p:cNvPicPr>
          <p:nvPr/>
        </p:nvPicPr>
        <p:blipFill>
          <a:blip r:embed="rId4"/>
          <a:stretch>
            <a:fillRect/>
          </a:stretch>
        </p:blipFill>
        <p:spPr>
          <a:xfrm>
            <a:off x="4086457" y="910310"/>
            <a:ext cx="6640538" cy="4604106"/>
          </a:xfrm>
          <a:prstGeom prst="rect">
            <a:avLst/>
          </a:prstGeom>
        </p:spPr>
      </p:pic>
      <p:pic>
        <p:nvPicPr>
          <p:cNvPr id="23" name="Picture 22">
            <a:extLst>
              <a:ext uri="{FF2B5EF4-FFF2-40B4-BE49-F238E27FC236}">
                <a16:creationId xmlns:a16="http://schemas.microsoft.com/office/drawing/2014/main" id="{7C9D1FB1-7606-4A00-8022-01864F406356}"/>
              </a:ext>
            </a:extLst>
          </p:cNvPr>
          <p:cNvPicPr>
            <a:picLocks noChangeAspect="1"/>
          </p:cNvPicPr>
          <p:nvPr/>
        </p:nvPicPr>
        <p:blipFill>
          <a:blip r:embed="rId5"/>
          <a:stretch>
            <a:fillRect/>
          </a:stretch>
        </p:blipFill>
        <p:spPr>
          <a:xfrm>
            <a:off x="905476" y="2373399"/>
            <a:ext cx="3069076" cy="2694364"/>
          </a:xfrm>
          <a:prstGeom prst="rect">
            <a:avLst/>
          </a:prstGeom>
        </p:spPr>
      </p:pic>
    </p:spTree>
    <p:extLst>
      <p:ext uri="{BB962C8B-B14F-4D97-AF65-F5344CB8AC3E}">
        <p14:creationId xmlns:p14="http://schemas.microsoft.com/office/powerpoint/2010/main" val="1945874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FE9376-2F85-4C14-878F-51D689FCEA13}"/>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075E55"/>
                </a:solidFill>
              </a:rPr>
              <a:t>WhatsApp</a:t>
            </a:r>
            <a:endParaRPr lang="en-US" sz="4999">
              <a:solidFill>
                <a:srgbClr val="075E55"/>
              </a:solidFill>
            </a:endParaRPr>
          </a:p>
        </p:txBody>
      </p:sp>
      <p:sp>
        <p:nvSpPr>
          <p:cNvPr id="8" name="TextBox 7">
            <a:extLst>
              <a:ext uri="{FF2B5EF4-FFF2-40B4-BE49-F238E27FC236}">
                <a16:creationId xmlns:a16="http://schemas.microsoft.com/office/drawing/2014/main" id="{4DB62603-7AC5-42D2-9D83-FF33784A8AD4}"/>
              </a:ext>
            </a:extLst>
          </p:cNvPr>
          <p:cNvSpPr txBox="1"/>
          <p:nvPr/>
        </p:nvSpPr>
        <p:spPr>
          <a:xfrm>
            <a:off x="217253" y="1335932"/>
            <a:ext cx="10413067" cy="1708154"/>
          </a:xfrm>
          <a:prstGeom prst="rect">
            <a:avLst/>
          </a:prstGeom>
          <a:noFill/>
        </p:spPr>
        <p:txBody>
          <a:bodyPr wrap="square" lIns="45715" tIns="22857" rIns="45715" bIns="22857" rtlCol="0" anchor="t">
            <a:spAutoFit/>
          </a:bodyPr>
          <a:lstStyle/>
          <a:p>
            <a:r>
              <a:rPr lang="hr-HR" dirty="0"/>
              <a:t>Dobna granica: </a:t>
            </a:r>
            <a:r>
              <a:rPr lang="hr-HR" dirty="0" smtClean="0"/>
              <a:t>16 </a:t>
            </a:r>
          </a:p>
          <a:p>
            <a:r>
              <a:rPr lang="hr-HR" dirty="0" smtClean="0"/>
              <a:t>(od travnja 2024. je </a:t>
            </a:r>
            <a:r>
              <a:rPr lang="hr-HR" dirty="0" smtClean="0"/>
              <a:t>13 godina)</a:t>
            </a:r>
            <a:endParaRPr lang="en-US" dirty="0"/>
          </a:p>
          <a:p>
            <a:r>
              <a:rPr lang="hr-HR" dirty="0">
                <a:solidFill>
                  <a:srgbClr val="075E55"/>
                </a:solidFill>
                <a:hlinkClick r:id="rId3">
                  <a:extLst>
                    <a:ext uri="{A12FA001-AC4F-418D-AE19-62706E023703}">
                      <ahyp:hlinkClr xmlns:ahyp="http://schemas.microsoft.com/office/drawing/2018/hyperlinkcolor" xmlns="" val="tx"/>
                    </a:ext>
                  </a:extLst>
                </a:hlinkClick>
              </a:rPr>
              <a:t>https://faq.whatsapp.com/</a:t>
            </a:r>
            <a:r>
              <a:rPr lang="en-US" dirty="0">
                <a:solidFill>
                  <a:srgbClr val="075E55"/>
                </a:solidFill>
              </a:rPr>
              <a:t> </a:t>
            </a:r>
            <a:endParaRPr lang="hr-HR" dirty="0">
              <a:solidFill>
                <a:srgbClr val="075E55"/>
              </a:solidFill>
            </a:endParaRPr>
          </a:p>
          <a:p>
            <a:pPr marL="285693" indent="-285693">
              <a:buFont typeface="Arial" panose="020B0604020202020204" pitchFamily="34" charset="0"/>
              <a:buChar char="♠"/>
            </a:pPr>
            <a:endParaRPr lang="hr-HR" dirty="0"/>
          </a:p>
          <a:p>
            <a:pPr marL="285693" indent="-285693">
              <a:buFont typeface="Arial" panose="020B0604020202020204" pitchFamily="34" charset="0"/>
              <a:buChar char="♦"/>
            </a:pPr>
            <a:endParaRPr lang="hr-HR" dirty="0"/>
          </a:p>
          <a:p>
            <a:pPr marL="285693" indent="-285693">
              <a:buFont typeface="Arial" panose="020B0604020202020204" pitchFamily="34" charset="0"/>
              <a:buChar char="♥"/>
            </a:pPr>
            <a:endParaRPr lang="hr-HR" dirty="0"/>
          </a:p>
        </p:txBody>
      </p:sp>
      <p:pic>
        <p:nvPicPr>
          <p:cNvPr id="1026" name="Picture 2" descr="Update the new Whatsapp Gold 2020 for Android OS Learn about its features -  Archyde">
            <a:extLst>
              <a:ext uri="{FF2B5EF4-FFF2-40B4-BE49-F238E27FC236}">
                <a16:creationId xmlns:a16="http://schemas.microsoft.com/office/drawing/2014/main" id="{BAE21222-290F-429F-BA96-6F84635660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401" y="3267918"/>
            <a:ext cx="4370386" cy="23643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038354A-6A7F-48F6-BD63-246B221DB7B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1000"/>
                    </a14:imgEffect>
                  </a14:imgLayer>
                </a14:imgProps>
              </a:ext>
            </a:extLst>
          </a:blip>
          <a:stretch>
            <a:fillRect/>
          </a:stretch>
        </p:blipFill>
        <p:spPr>
          <a:xfrm>
            <a:off x="8037814" y="247670"/>
            <a:ext cx="3100785" cy="5514416"/>
          </a:xfrm>
          <a:prstGeom prst="rect">
            <a:avLst/>
          </a:prstGeom>
        </p:spPr>
      </p:pic>
      <p:pic>
        <p:nvPicPr>
          <p:cNvPr id="9" name="Picture 8" descr="Graphical user interface, text, application, chat or text message&#10;&#10;Description automatically generated">
            <a:extLst>
              <a:ext uri="{FF2B5EF4-FFF2-40B4-BE49-F238E27FC236}">
                <a16:creationId xmlns:a16="http://schemas.microsoft.com/office/drawing/2014/main" id="{C80EB081-AC1C-490D-AEFF-F438E3F4E18B}"/>
              </a:ext>
            </a:extLst>
          </p:cNvPr>
          <p:cNvPicPr>
            <a:picLocks noChangeAspect="1"/>
          </p:cNvPicPr>
          <p:nvPr/>
        </p:nvPicPr>
        <p:blipFill>
          <a:blip r:embed="rId7"/>
          <a:stretch>
            <a:fillRect/>
          </a:stretch>
        </p:blipFill>
        <p:spPr>
          <a:xfrm>
            <a:off x="3580503" y="1179347"/>
            <a:ext cx="4356112" cy="2904074"/>
          </a:xfrm>
          <a:prstGeom prst="rect">
            <a:avLst/>
          </a:prstGeom>
        </p:spPr>
      </p:pic>
    </p:spTree>
    <p:extLst>
      <p:ext uri="{BB962C8B-B14F-4D97-AF65-F5344CB8AC3E}">
        <p14:creationId xmlns:p14="http://schemas.microsoft.com/office/powerpoint/2010/main" val="661031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918E57-145D-452E-873F-B8A407922824}"/>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dirty="0" smtClean="0">
                <a:solidFill>
                  <a:srgbClr val="1CA1F1"/>
                </a:solidFill>
              </a:rPr>
              <a:t>Twitter/X</a:t>
            </a:r>
            <a:endParaRPr lang="en-US" sz="4999" dirty="0">
              <a:solidFill>
                <a:srgbClr val="1CA1F1"/>
              </a:solidFill>
            </a:endParaRPr>
          </a:p>
        </p:txBody>
      </p:sp>
      <p:sp>
        <p:nvSpPr>
          <p:cNvPr id="7" name="TextBox 6">
            <a:extLst>
              <a:ext uri="{FF2B5EF4-FFF2-40B4-BE49-F238E27FC236}">
                <a16:creationId xmlns:a16="http://schemas.microsoft.com/office/drawing/2014/main" id="{13E868CD-8ED2-4882-B1FB-AE7C9B999F3B}"/>
              </a:ext>
            </a:extLst>
          </p:cNvPr>
          <p:cNvSpPr txBox="1"/>
          <p:nvPr/>
        </p:nvSpPr>
        <p:spPr>
          <a:xfrm>
            <a:off x="552026" y="1343584"/>
            <a:ext cx="10413067" cy="1154156"/>
          </a:xfrm>
          <a:prstGeom prst="rect">
            <a:avLst/>
          </a:prstGeom>
          <a:noFill/>
        </p:spPr>
        <p:txBody>
          <a:bodyPr wrap="square" lIns="45715" tIns="22857" rIns="45715" bIns="22857" rtlCol="0" anchor="t">
            <a:spAutoFit/>
          </a:bodyPr>
          <a:lstStyle/>
          <a:p>
            <a:r>
              <a:rPr lang="hr-HR"/>
              <a:t>Dobna granica: 13</a:t>
            </a:r>
            <a:endParaRPr lang="hr-HR" dirty="0"/>
          </a:p>
          <a:p>
            <a:r>
              <a:rPr lang="hr-HR" dirty="0">
                <a:solidFill>
                  <a:srgbClr val="1CA1F1"/>
                </a:solidFill>
                <a:hlinkClick r:id="rId3">
                  <a:extLst>
                    <a:ext uri="{A12FA001-AC4F-418D-AE19-62706E023703}">
                      <ahyp:hlinkClr xmlns:ahyp="http://schemas.microsoft.com/office/drawing/2018/hyperlinkcolor" xmlns="" val="tx"/>
                    </a:ext>
                  </a:extLst>
                </a:hlinkClick>
              </a:rPr>
              <a:t>https://help.twitter.com</a:t>
            </a:r>
            <a:r>
              <a:rPr lang="en-US" dirty="0">
                <a:solidFill>
                  <a:srgbClr val="1CA1F1"/>
                </a:solidFill>
              </a:rPr>
              <a:t> </a:t>
            </a:r>
            <a:endParaRPr lang="hr-HR" dirty="0">
              <a:solidFill>
                <a:srgbClr val="1CA1F1"/>
              </a:solidFill>
            </a:endParaRP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8" name="Picture 7" descr="Text&#10;&#10;Description automatically generated">
            <a:extLst>
              <a:ext uri="{FF2B5EF4-FFF2-40B4-BE49-F238E27FC236}">
                <a16:creationId xmlns:a16="http://schemas.microsoft.com/office/drawing/2014/main" id="{19328FE5-B6AB-4183-AA63-4F9687B32141}"/>
              </a:ext>
            </a:extLst>
          </p:cNvPr>
          <p:cNvPicPr>
            <a:picLocks noChangeAspect="1"/>
          </p:cNvPicPr>
          <p:nvPr/>
        </p:nvPicPr>
        <p:blipFill>
          <a:blip r:embed="rId4"/>
          <a:stretch>
            <a:fillRect/>
          </a:stretch>
        </p:blipFill>
        <p:spPr>
          <a:xfrm>
            <a:off x="3315938" y="691108"/>
            <a:ext cx="8574770" cy="4823308"/>
          </a:xfrm>
          <a:prstGeom prst="rect">
            <a:avLst/>
          </a:prstGeom>
        </p:spPr>
      </p:pic>
    </p:spTree>
    <p:extLst>
      <p:ext uri="{BB962C8B-B14F-4D97-AF65-F5344CB8AC3E}">
        <p14:creationId xmlns:p14="http://schemas.microsoft.com/office/powerpoint/2010/main" val="1284043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E868CD-8ED2-4882-B1FB-AE7C9B999F3B}"/>
              </a:ext>
            </a:extLst>
          </p:cNvPr>
          <p:cNvSpPr txBox="1"/>
          <p:nvPr/>
        </p:nvSpPr>
        <p:spPr>
          <a:xfrm>
            <a:off x="552026" y="1343584"/>
            <a:ext cx="10413067" cy="1154156"/>
          </a:xfrm>
          <a:prstGeom prst="rect">
            <a:avLst/>
          </a:prstGeom>
          <a:noFill/>
        </p:spPr>
        <p:txBody>
          <a:bodyPr wrap="square" lIns="45715" tIns="22857" rIns="45715" bIns="22857" rtlCol="0" anchor="t">
            <a:spAutoFit/>
          </a:bodyPr>
          <a:lstStyle/>
          <a:p>
            <a:r>
              <a:rPr lang="hr-HR"/>
              <a:t>Dobna granica: 13</a:t>
            </a:r>
            <a:endParaRPr lang="en-US" dirty="0"/>
          </a:p>
          <a:p>
            <a:r>
              <a:rPr lang="hr-HR" dirty="0">
                <a:solidFill>
                  <a:schemeClr val="bg2"/>
                </a:solidFill>
                <a:hlinkClick r:id="rId3">
                  <a:extLst>
                    <a:ext uri="{A12FA001-AC4F-418D-AE19-62706E023703}">
                      <ahyp:hlinkClr xmlns:ahyp="http://schemas.microsoft.com/office/drawing/2018/hyperlinkcolor" xmlns="" val="tx"/>
                    </a:ext>
                  </a:extLst>
                </a:hlinkClick>
              </a:rPr>
              <a:t>https://support.tiktok.com/</a:t>
            </a:r>
            <a:r>
              <a:rPr lang="en-US" dirty="0">
                <a:solidFill>
                  <a:schemeClr val="bg2"/>
                </a:solidFill>
              </a:rPr>
              <a:t> </a:t>
            </a:r>
            <a:endParaRPr lang="hr-HR" dirty="0">
              <a:solidFill>
                <a:schemeClr val="bg2"/>
              </a:solidFill>
            </a:endParaRPr>
          </a:p>
          <a:p>
            <a:endParaRPr lang="hr-HR" dirty="0"/>
          </a:p>
          <a:p>
            <a:pPr marL="285693" indent="-285693">
              <a:buFont typeface="Arial" panose="020B0604020202020204" pitchFamily="34" charset="0"/>
              <a:buChar char="♥"/>
            </a:pPr>
            <a:endParaRPr lang="hr-HR"/>
          </a:p>
        </p:txBody>
      </p:sp>
      <p:pic>
        <p:nvPicPr>
          <p:cNvPr id="4" name="Picture 3" descr="Graphical user interface, application&#10;&#10;Description automatically generated">
            <a:extLst>
              <a:ext uri="{FF2B5EF4-FFF2-40B4-BE49-F238E27FC236}">
                <a16:creationId xmlns:a16="http://schemas.microsoft.com/office/drawing/2014/main" id="{6CC8AACD-74D3-49E8-B1B4-C175123CDF58}"/>
              </a:ext>
            </a:extLst>
          </p:cNvPr>
          <p:cNvPicPr>
            <a:picLocks noChangeAspect="1"/>
          </p:cNvPicPr>
          <p:nvPr/>
        </p:nvPicPr>
        <p:blipFill>
          <a:blip r:embed="rId4"/>
          <a:stretch>
            <a:fillRect/>
          </a:stretch>
        </p:blipFill>
        <p:spPr>
          <a:xfrm>
            <a:off x="552026" y="2487905"/>
            <a:ext cx="4953555" cy="3302370"/>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0D321871-8478-4994-A8E2-C3A0C09477B2}"/>
              </a:ext>
            </a:extLst>
          </p:cNvPr>
          <p:cNvPicPr>
            <a:picLocks noChangeAspect="1"/>
          </p:cNvPicPr>
          <p:nvPr/>
        </p:nvPicPr>
        <p:blipFill>
          <a:blip r:embed="rId5"/>
          <a:stretch>
            <a:fillRect/>
          </a:stretch>
        </p:blipFill>
        <p:spPr>
          <a:xfrm>
            <a:off x="4810274" y="271038"/>
            <a:ext cx="6554823" cy="3688180"/>
          </a:xfrm>
          <a:prstGeom prst="rect">
            <a:avLst/>
          </a:prstGeom>
        </p:spPr>
      </p:pic>
      <p:pic>
        <p:nvPicPr>
          <p:cNvPr id="10" name="Picture 9">
            <a:extLst>
              <a:ext uri="{FF2B5EF4-FFF2-40B4-BE49-F238E27FC236}">
                <a16:creationId xmlns:a16="http://schemas.microsoft.com/office/drawing/2014/main" id="{9BED3642-4E02-4E1D-A333-6C366E0BF4E3}"/>
              </a:ext>
            </a:extLst>
          </p:cNvPr>
          <p:cNvPicPr>
            <a:picLocks noChangeAspect="1"/>
          </p:cNvPicPr>
          <p:nvPr/>
        </p:nvPicPr>
        <p:blipFill>
          <a:blip r:embed="rId6"/>
          <a:stretch>
            <a:fillRect/>
          </a:stretch>
        </p:blipFill>
        <p:spPr>
          <a:xfrm>
            <a:off x="552026" y="657137"/>
            <a:ext cx="2298706" cy="524058"/>
          </a:xfrm>
          <a:prstGeom prst="rect">
            <a:avLst/>
          </a:prstGeom>
        </p:spPr>
      </p:pic>
    </p:spTree>
    <p:extLst>
      <p:ext uri="{BB962C8B-B14F-4D97-AF65-F5344CB8AC3E}">
        <p14:creationId xmlns:p14="http://schemas.microsoft.com/office/powerpoint/2010/main" val="530661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918E57-145D-452E-873F-B8A407922824}"/>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ln w="63500">
                  <a:solidFill>
                    <a:schemeClr val="bg2"/>
                  </a:solidFill>
                </a:ln>
                <a:solidFill>
                  <a:srgbClr val="FEFC00"/>
                </a:solidFill>
              </a:rPr>
              <a:t>Snapchat</a:t>
            </a:r>
            <a:endParaRPr lang="en-US" sz="4999">
              <a:ln w="63500">
                <a:solidFill>
                  <a:schemeClr val="bg2"/>
                </a:solidFill>
              </a:ln>
              <a:solidFill>
                <a:srgbClr val="FEFC00"/>
              </a:solidFill>
            </a:endParaRPr>
          </a:p>
        </p:txBody>
      </p:sp>
      <p:sp>
        <p:nvSpPr>
          <p:cNvPr id="7" name="TextBox 6">
            <a:extLst>
              <a:ext uri="{FF2B5EF4-FFF2-40B4-BE49-F238E27FC236}">
                <a16:creationId xmlns:a16="http://schemas.microsoft.com/office/drawing/2014/main" id="{13E868CD-8ED2-4882-B1FB-AE7C9B999F3B}"/>
              </a:ext>
            </a:extLst>
          </p:cNvPr>
          <p:cNvSpPr txBox="1"/>
          <p:nvPr/>
        </p:nvSpPr>
        <p:spPr>
          <a:xfrm>
            <a:off x="552026" y="1343584"/>
            <a:ext cx="10413067" cy="1708154"/>
          </a:xfrm>
          <a:prstGeom prst="rect">
            <a:avLst/>
          </a:prstGeom>
          <a:noFill/>
          <a:ln>
            <a:solidFill>
              <a:schemeClr val="bg2"/>
            </a:solidFill>
          </a:ln>
        </p:spPr>
        <p:txBody>
          <a:bodyPr wrap="square" lIns="45715" tIns="22857" rIns="45715" bIns="22857" rtlCol="0" anchor="t">
            <a:spAutoFit/>
          </a:bodyPr>
          <a:lstStyle/>
          <a:p>
            <a:r>
              <a:rPr lang="hr-HR"/>
              <a:t>Dobna granica: 13</a:t>
            </a:r>
            <a:endParaRPr lang="en-US" dirty="0"/>
          </a:p>
          <a:p>
            <a:r>
              <a:rPr lang="en-US" dirty="0">
                <a:ln>
                  <a:solidFill>
                    <a:schemeClr val="bg2"/>
                  </a:solidFill>
                </a:ln>
                <a:solidFill>
                  <a:schemeClr val="bg2"/>
                </a:solidFill>
                <a:hlinkClick r:id="rId3">
                  <a:extLst>
                    <a:ext uri="{A12FA001-AC4F-418D-AE19-62706E023703}">
                      <ahyp:hlinkClr xmlns:ahyp="http://schemas.microsoft.com/office/drawing/2018/hyperlinkcolor" xmlns="" val="tx"/>
                    </a:ext>
                  </a:extLst>
                </a:hlinkClick>
              </a:rPr>
              <a:t>https://support.snapchat.com</a:t>
            </a:r>
            <a:r>
              <a:rPr lang="en-US" dirty="0">
                <a:solidFill>
                  <a:schemeClr val="bg2"/>
                </a:solidFill>
                <a:hlinkClick r:id="rId3">
                  <a:extLst>
                    <a:ext uri="{A12FA001-AC4F-418D-AE19-62706E023703}">
                      <ahyp:hlinkClr xmlns:ahyp="http://schemas.microsoft.com/office/drawing/2018/hyperlinkcolor" xmlns="" val="tx"/>
                    </a:ext>
                  </a:extLst>
                </a:hlinkClick>
              </a:rPr>
              <a:t>/</a:t>
            </a:r>
            <a:r>
              <a:rPr lang="en-US" dirty="0">
                <a:solidFill>
                  <a:schemeClr val="bg2"/>
                </a:solidFill>
              </a:rPr>
              <a:t> </a:t>
            </a:r>
          </a:p>
          <a:p>
            <a:pPr marL="285693" indent="-285693">
              <a:buFont typeface="Arial" panose="020B0604020202020204" pitchFamily="34" charset="0"/>
              <a:buChar char="♠"/>
            </a:pPr>
            <a:endParaRPr lang="hr-HR" dirty="0"/>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8" name="Picture 7" descr="A picture containing text&#10;&#10;Description automatically generated">
            <a:extLst>
              <a:ext uri="{FF2B5EF4-FFF2-40B4-BE49-F238E27FC236}">
                <a16:creationId xmlns:a16="http://schemas.microsoft.com/office/drawing/2014/main" id="{4DBDE01B-9B2E-4372-A66E-893853C29D71}"/>
              </a:ext>
            </a:extLst>
          </p:cNvPr>
          <p:cNvPicPr>
            <a:picLocks noChangeAspect="1"/>
          </p:cNvPicPr>
          <p:nvPr/>
        </p:nvPicPr>
        <p:blipFill>
          <a:blip r:embed="rId4"/>
          <a:stretch>
            <a:fillRect/>
          </a:stretch>
        </p:blipFill>
        <p:spPr>
          <a:xfrm>
            <a:off x="609885" y="2156395"/>
            <a:ext cx="7023750" cy="3950859"/>
          </a:xfrm>
          <a:prstGeom prst="rect">
            <a:avLst/>
          </a:prstGeom>
        </p:spPr>
      </p:pic>
      <p:pic>
        <p:nvPicPr>
          <p:cNvPr id="3" name="Picture 2" descr="Graphical user interface, text, application, chat or text message&#10;&#10;Description automatically generated">
            <a:extLst>
              <a:ext uri="{FF2B5EF4-FFF2-40B4-BE49-F238E27FC236}">
                <a16:creationId xmlns:a16="http://schemas.microsoft.com/office/drawing/2014/main" id="{F7AEEC56-3D33-4972-81A1-09ED3427AB83}"/>
              </a:ext>
            </a:extLst>
          </p:cNvPr>
          <p:cNvPicPr>
            <a:picLocks noChangeAspect="1"/>
          </p:cNvPicPr>
          <p:nvPr/>
        </p:nvPicPr>
        <p:blipFill>
          <a:blip r:embed="rId5"/>
          <a:stretch>
            <a:fillRect/>
          </a:stretch>
        </p:blipFill>
        <p:spPr>
          <a:xfrm>
            <a:off x="4477484" y="0"/>
            <a:ext cx="7430333" cy="2984835"/>
          </a:xfrm>
          <a:prstGeom prst="rect">
            <a:avLst/>
          </a:prstGeom>
        </p:spPr>
      </p:pic>
    </p:spTree>
    <p:extLst>
      <p:ext uri="{BB962C8B-B14F-4D97-AF65-F5344CB8AC3E}">
        <p14:creationId xmlns:p14="http://schemas.microsoft.com/office/powerpoint/2010/main" val="664224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918E57-145D-452E-873F-B8A407922824}"/>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F10102"/>
                </a:solidFill>
              </a:rPr>
              <a:t>YouTube</a:t>
            </a:r>
            <a:endParaRPr lang="en-US" sz="4999">
              <a:solidFill>
                <a:srgbClr val="F10102"/>
              </a:solidFill>
            </a:endParaRPr>
          </a:p>
        </p:txBody>
      </p:sp>
      <p:sp>
        <p:nvSpPr>
          <p:cNvPr id="7" name="TextBox 6">
            <a:extLst>
              <a:ext uri="{FF2B5EF4-FFF2-40B4-BE49-F238E27FC236}">
                <a16:creationId xmlns:a16="http://schemas.microsoft.com/office/drawing/2014/main" id="{13E868CD-8ED2-4882-B1FB-AE7C9B999F3B}"/>
              </a:ext>
            </a:extLst>
          </p:cNvPr>
          <p:cNvSpPr txBox="1"/>
          <p:nvPr/>
        </p:nvSpPr>
        <p:spPr>
          <a:xfrm>
            <a:off x="552026" y="1343584"/>
            <a:ext cx="10413067" cy="1431155"/>
          </a:xfrm>
          <a:prstGeom prst="rect">
            <a:avLst/>
          </a:prstGeom>
          <a:noFill/>
        </p:spPr>
        <p:txBody>
          <a:bodyPr wrap="square" lIns="45715" tIns="22857" rIns="45715" bIns="22857" rtlCol="0" anchor="t">
            <a:spAutoFit/>
          </a:bodyPr>
          <a:lstStyle/>
          <a:p>
            <a:r>
              <a:rPr lang="hr-HR"/>
              <a:t>Dobna granica: 13</a:t>
            </a:r>
            <a:endParaRPr lang="en-US" dirty="0"/>
          </a:p>
          <a:p>
            <a:r>
              <a:rPr lang="hr-HR" dirty="0">
                <a:solidFill>
                  <a:srgbClr val="F10102"/>
                </a:solidFill>
                <a:hlinkClick r:id="rId2">
                  <a:extLst>
                    <a:ext uri="{A12FA001-AC4F-418D-AE19-62706E023703}">
                      <ahyp:hlinkClr xmlns:ahyp="http://schemas.microsoft.com/office/drawing/2018/hyperlinkcolor" xmlns="" val="tx"/>
                    </a:ext>
                  </a:extLst>
                </a:hlinkClick>
              </a:rPr>
              <a:t>https://support.google.com/youtube/</a:t>
            </a:r>
            <a:r>
              <a:rPr lang="en-US" dirty="0">
                <a:solidFill>
                  <a:srgbClr val="F10102"/>
                </a:solidFill>
              </a:rPr>
              <a:t> </a:t>
            </a:r>
            <a:endParaRPr lang="hr-HR" dirty="0">
              <a:solidFill>
                <a:srgbClr val="F10102"/>
              </a:solidFill>
            </a:endParaRP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14" name="Picture 13">
            <a:extLst>
              <a:ext uri="{FF2B5EF4-FFF2-40B4-BE49-F238E27FC236}">
                <a16:creationId xmlns:a16="http://schemas.microsoft.com/office/drawing/2014/main" id="{28AE873C-D8C5-4607-BB1A-2D705C66F45D}"/>
              </a:ext>
            </a:extLst>
          </p:cNvPr>
          <p:cNvPicPr>
            <a:picLocks noChangeAspect="1"/>
          </p:cNvPicPr>
          <p:nvPr/>
        </p:nvPicPr>
        <p:blipFill>
          <a:blip r:embed="rId3"/>
          <a:stretch>
            <a:fillRect/>
          </a:stretch>
        </p:blipFill>
        <p:spPr>
          <a:xfrm>
            <a:off x="145114" y="2165690"/>
            <a:ext cx="7495326" cy="3632273"/>
          </a:xfrm>
          <a:prstGeom prst="rect">
            <a:avLst/>
          </a:prstGeom>
        </p:spPr>
      </p:pic>
      <p:pic>
        <p:nvPicPr>
          <p:cNvPr id="8" name="Picture 7" descr="Graphical user interface, application&#10;&#10;Description automatically generated">
            <a:extLst>
              <a:ext uri="{FF2B5EF4-FFF2-40B4-BE49-F238E27FC236}">
                <a16:creationId xmlns:a16="http://schemas.microsoft.com/office/drawing/2014/main" id="{239DAB7A-6F69-467D-A49B-A31F16069207}"/>
              </a:ext>
            </a:extLst>
          </p:cNvPr>
          <p:cNvPicPr>
            <a:picLocks noChangeAspect="1"/>
          </p:cNvPicPr>
          <p:nvPr/>
        </p:nvPicPr>
        <p:blipFill>
          <a:blip r:embed="rId4"/>
          <a:stretch>
            <a:fillRect/>
          </a:stretch>
        </p:blipFill>
        <p:spPr>
          <a:xfrm>
            <a:off x="6148531" y="67320"/>
            <a:ext cx="5898356" cy="3374633"/>
          </a:xfrm>
          <a:prstGeom prst="rect">
            <a:avLst/>
          </a:prstGeom>
        </p:spPr>
      </p:pic>
    </p:spTree>
    <p:extLst>
      <p:ext uri="{BB962C8B-B14F-4D97-AF65-F5344CB8AC3E}">
        <p14:creationId xmlns:p14="http://schemas.microsoft.com/office/powerpoint/2010/main" val="1744199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918E57-145D-452E-873F-B8A407922824}"/>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6441A5"/>
                </a:solidFill>
              </a:rPr>
              <a:t>Twitch.tv</a:t>
            </a:r>
            <a:endParaRPr lang="en-US" sz="4999">
              <a:solidFill>
                <a:srgbClr val="6441A5"/>
              </a:solidFill>
            </a:endParaRPr>
          </a:p>
        </p:txBody>
      </p:sp>
      <p:sp>
        <p:nvSpPr>
          <p:cNvPr id="7" name="TextBox 6">
            <a:extLst>
              <a:ext uri="{FF2B5EF4-FFF2-40B4-BE49-F238E27FC236}">
                <a16:creationId xmlns:a16="http://schemas.microsoft.com/office/drawing/2014/main" id="{13E868CD-8ED2-4882-B1FB-AE7C9B999F3B}"/>
              </a:ext>
            </a:extLst>
          </p:cNvPr>
          <p:cNvSpPr txBox="1"/>
          <p:nvPr/>
        </p:nvSpPr>
        <p:spPr>
          <a:xfrm>
            <a:off x="552026" y="1287162"/>
            <a:ext cx="10413067" cy="1708154"/>
          </a:xfrm>
          <a:prstGeom prst="rect">
            <a:avLst/>
          </a:prstGeom>
          <a:noFill/>
        </p:spPr>
        <p:txBody>
          <a:bodyPr wrap="square" lIns="45715" tIns="22857" rIns="45715" bIns="22857" rtlCol="0" anchor="t">
            <a:spAutoFit/>
          </a:bodyPr>
          <a:lstStyle/>
          <a:p>
            <a:r>
              <a:rPr lang="hr-HR"/>
              <a:t>Dobna granica: 13</a:t>
            </a:r>
            <a:endParaRPr lang="en-US" dirty="0"/>
          </a:p>
          <a:p>
            <a:r>
              <a:rPr lang="en-US" dirty="0">
                <a:solidFill>
                  <a:srgbClr val="6441A5"/>
                </a:solidFill>
                <a:hlinkClick r:id="rId2">
                  <a:extLst>
                    <a:ext uri="{A12FA001-AC4F-418D-AE19-62706E023703}">
                      <ahyp:hlinkClr xmlns:ahyp="http://schemas.microsoft.com/office/drawing/2018/hyperlinkcolor" xmlns="" val="tx"/>
                    </a:ext>
                  </a:extLst>
                </a:hlinkClick>
              </a:rPr>
              <a:t>https://help.twitch.tv</a:t>
            </a:r>
            <a:r>
              <a:rPr lang="en-US" dirty="0">
                <a:solidFill>
                  <a:srgbClr val="6441A5"/>
                </a:solidFill>
              </a:rPr>
              <a:t> </a:t>
            </a:r>
          </a:p>
          <a:p>
            <a:pPr marL="285693" indent="-285693">
              <a:buFont typeface="Arial" panose="020B0604020202020204" pitchFamily="34" charset="0"/>
              <a:buChar char="♠"/>
            </a:pPr>
            <a:endParaRPr lang="hr-HR" dirty="0"/>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3" name="Picture 2" descr="Graphical user interface, application&#10;&#10;Description automatically generated">
            <a:extLst>
              <a:ext uri="{FF2B5EF4-FFF2-40B4-BE49-F238E27FC236}">
                <a16:creationId xmlns:a16="http://schemas.microsoft.com/office/drawing/2014/main" id="{38683888-AB34-4EDB-9E6F-D439A897D7C4}"/>
              </a:ext>
            </a:extLst>
          </p:cNvPr>
          <p:cNvPicPr>
            <a:picLocks noChangeAspect="1"/>
          </p:cNvPicPr>
          <p:nvPr/>
        </p:nvPicPr>
        <p:blipFill>
          <a:blip r:embed="rId3"/>
          <a:stretch>
            <a:fillRect/>
          </a:stretch>
        </p:blipFill>
        <p:spPr>
          <a:xfrm>
            <a:off x="6220116" y="543553"/>
            <a:ext cx="4875626" cy="4704218"/>
          </a:xfrm>
          <a:prstGeom prst="rect">
            <a:avLst/>
          </a:prstGeom>
        </p:spPr>
      </p:pic>
      <p:pic>
        <p:nvPicPr>
          <p:cNvPr id="4" name="Picture 3" descr="Text&#10;&#10;Description automatically generated with medium confidence">
            <a:extLst>
              <a:ext uri="{FF2B5EF4-FFF2-40B4-BE49-F238E27FC236}">
                <a16:creationId xmlns:a16="http://schemas.microsoft.com/office/drawing/2014/main" id="{6D6A2089-AB35-4706-9607-5348E778FA10}"/>
              </a:ext>
            </a:extLst>
          </p:cNvPr>
          <p:cNvPicPr>
            <a:picLocks noChangeAspect="1"/>
          </p:cNvPicPr>
          <p:nvPr/>
        </p:nvPicPr>
        <p:blipFill>
          <a:blip r:embed="rId4"/>
          <a:stretch>
            <a:fillRect/>
          </a:stretch>
        </p:blipFill>
        <p:spPr>
          <a:xfrm>
            <a:off x="552026" y="2141143"/>
            <a:ext cx="5313250" cy="2988703"/>
          </a:xfrm>
          <a:prstGeom prst="rect">
            <a:avLst/>
          </a:prstGeom>
        </p:spPr>
      </p:pic>
    </p:spTree>
    <p:extLst>
      <p:ext uri="{BB962C8B-B14F-4D97-AF65-F5344CB8AC3E}">
        <p14:creationId xmlns:p14="http://schemas.microsoft.com/office/powerpoint/2010/main" val="2572546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F918E57-145D-452E-873F-B8A407922824}"/>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a:solidFill>
                  <a:srgbClr val="7289DA"/>
                </a:solidFill>
              </a:rPr>
              <a:t>Discord</a:t>
            </a:r>
            <a:endParaRPr lang="en-US" sz="4999">
              <a:solidFill>
                <a:srgbClr val="7289DA"/>
              </a:solidFill>
            </a:endParaRPr>
          </a:p>
        </p:txBody>
      </p:sp>
      <p:sp>
        <p:nvSpPr>
          <p:cNvPr id="7" name="TextBox 6">
            <a:extLst>
              <a:ext uri="{FF2B5EF4-FFF2-40B4-BE49-F238E27FC236}">
                <a16:creationId xmlns:a16="http://schemas.microsoft.com/office/drawing/2014/main" id="{13E868CD-8ED2-4882-B1FB-AE7C9B999F3B}"/>
              </a:ext>
            </a:extLst>
          </p:cNvPr>
          <p:cNvSpPr txBox="1"/>
          <p:nvPr/>
        </p:nvSpPr>
        <p:spPr>
          <a:xfrm>
            <a:off x="552026" y="1343584"/>
            <a:ext cx="10413067" cy="1431155"/>
          </a:xfrm>
          <a:prstGeom prst="rect">
            <a:avLst/>
          </a:prstGeom>
          <a:noFill/>
        </p:spPr>
        <p:txBody>
          <a:bodyPr wrap="square" lIns="45715" tIns="22857" rIns="45715" bIns="22857" rtlCol="0" anchor="t">
            <a:spAutoFit/>
          </a:bodyPr>
          <a:lstStyle/>
          <a:p>
            <a:r>
              <a:rPr lang="hr-HR"/>
              <a:t>Dobna granica: 13</a:t>
            </a:r>
            <a:endParaRPr lang="en-US" dirty="0"/>
          </a:p>
          <a:p>
            <a:r>
              <a:rPr lang="hr-HR" dirty="0">
                <a:solidFill>
                  <a:srgbClr val="7289DA"/>
                </a:solidFill>
                <a:hlinkClick r:id="rId3">
                  <a:extLst>
                    <a:ext uri="{A12FA001-AC4F-418D-AE19-62706E023703}">
                      <ahyp:hlinkClr xmlns:ahyp="http://schemas.microsoft.com/office/drawing/2018/hyperlinkcolor" xmlns="" val="tx"/>
                    </a:ext>
                  </a:extLst>
                </a:hlinkClick>
              </a:rPr>
              <a:t>https://support.discord.com/</a:t>
            </a:r>
            <a:r>
              <a:rPr lang="en-US" dirty="0">
                <a:solidFill>
                  <a:srgbClr val="7289DA"/>
                </a:solidFill>
              </a:rPr>
              <a:t> </a:t>
            </a:r>
            <a:endParaRPr lang="hr-HR" dirty="0">
              <a:solidFill>
                <a:srgbClr val="7289DA"/>
              </a:solidFill>
            </a:endParaRP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a:p>
            <a:pPr marL="285693" indent="-285693">
              <a:buFont typeface="Arial" panose="020B0604020202020204" pitchFamily="34" charset="0"/>
              <a:buChar char="♥"/>
            </a:pPr>
            <a:endParaRPr lang="hr-HR"/>
          </a:p>
        </p:txBody>
      </p:sp>
      <p:pic>
        <p:nvPicPr>
          <p:cNvPr id="3" name="Picture 2" descr="Graphical user interface, application&#10;&#10;Description automatically generated">
            <a:extLst>
              <a:ext uri="{FF2B5EF4-FFF2-40B4-BE49-F238E27FC236}">
                <a16:creationId xmlns:a16="http://schemas.microsoft.com/office/drawing/2014/main" id="{55DEC310-2EB7-4C92-81C0-E804532BFB99}"/>
              </a:ext>
            </a:extLst>
          </p:cNvPr>
          <p:cNvPicPr>
            <a:picLocks noChangeAspect="1"/>
          </p:cNvPicPr>
          <p:nvPr/>
        </p:nvPicPr>
        <p:blipFill>
          <a:blip r:embed="rId4"/>
          <a:stretch>
            <a:fillRect/>
          </a:stretch>
        </p:blipFill>
        <p:spPr>
          <a:xfrm>
            <a:off x="4888847" y="669679"/>
            <a:ext cx="5696825" cy="4350505"/>
          </a:xfrm>
          <a:prstGeom prst="rect">
            <a:avLst/>
          </a:prstGeom>
        </p:spPr>
      </p:pic>
      <p:pic>
        <p:nvPicPr>
          <p:cNvPr id="4" name="Picture 3" descr="A screenshot of a computer&#10;&#10;Description automatically generated with medium confidence">
            <a:extLst>
              <a:ext uri="{FF2B5EF4-FFF2-40B4-BE49-F238E27FC236}">
                <a16:creationId xmlns:a16="http://schemas.microsoft.com/office/drawing/2014/main" id="{799E7CB6-C76F-41C7-8345-2A88ABA69D8C}"/>
              </a:ext>
            </a:extLst>
          </p:cNvPr>
          <p:cNvPicPr>
            <a:picLocks noChangeAspect="1"/>
          </p:cNvPicPr>
          <p:nvPr/>
        </p:nvPicPr>
        <p:blipFill>
          <a:blip r:embed="rId5"/>
          <a:stretch>
            <a:fillRect/>
          </a:stretch>
        </p:blipFill>
        <p:spPr>
          <a:xfrm>
            <a:off x="889467" y="2003756"/>
            <a:ext cx="3661939" cy="3787252"/>
          </a:xfrm>
          <a:prstGeom prst="rect">
            <a:avLst/>
          </a:prstGeom>
        </p:spPr>
      </p:pic>
    </p:spTree>
    <p:extLst>
      <p:ext uri="{BB962C8B-B14F-4D97-AF65-F5344CB8AC3E}">
        <p14:creationId xmlns:p14="http://schemas.microsoft.com/office/powerpoint/2010/main" val="278178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0601443-03B0-4F52-AA47-7D39F8B4922E}"/>
              </a:ext>
            </a:extLst>
          </p:cNvPr>
          <p:cNvSpPr>
            <a:spLocks noGrp="1"/>
          </p:cNvSpPr>
          <p:nvPr>
            <p:ph type="title"/>
          </p:nvPr>
        </p:nvSpPr>
        <p:spPr/>
        <p:txBody>
          <a:bodyPr/>
          <a:lstStyle/>
          <a:p>
            <a:pPr algn="ctr"/>
            <a:r>
              <a:rPr lang="hr-HR" dirty="0"/>
              <a:t>Što predstavlja slika?</a:t>
            </a:r>
          </a:p>
        </p:txBody>
      </p:sp>
      <p:pic>
        <p:nvPicPr>
          <p:cNvPr id="4" name="image12.png">
            <a:extLst>
              <a:ext uri="{FF2B5EF4-FFF2-40B4-BE49-F238E27FC236}">
                <a16:creationId xmlns:a16="http://schemas.microsoft.com/office/drawing/2014/main" id="{0E984799-5CF6-4D55-AA0B-6918F64ED647}"/>
              </a:ext>
            </a:extLst>
          </p:cNvPr>
          <p:cNvPicPr>
            <a:picLocks noGrp="1"/>
          </p:cNvPicPr>
          <p:nvPr>
            <p:ph sz="half" idx="1"/>
          </p:nvPr>
        </p:nvPicPr>
        <p:blipFill>
          <a:blip r:embed="rId2" cstate="print"/>
          <a:stretch>
            <a:fillRect/>
          </a:stretch>
        </p:blipFill>
        <p:spPr>
          <a:xfrm>
            <a:off x="2328209" y="2754491"/>
            <a:ext cx="2238095" cy="2857143"/>
          </a:xfrm>
          <a:prstGeom prst="rect">
            <a:avLst/>
          </a:prstGeom>
        </p:spPr>
      </p:pic>
      <p:sp>
        <p:nvSpPr>
          <p:cNvPr id="5" name="Rezervirano mjesto sadržaja 4">
            <a:extLst>
              <a:ext uri="{FF2B5EF4-FFF2-40B4-BE49-F238E27FC236}">
                <a16:creationId xmlns:a16="http://schemas.microsoft.com/office/drawing/2014/main" id="{C23D96A3-94F3-4789-88DF-C7C409527D78}"/>
              </a:ext>
            </a:extLst>
          </p:cNvPr>
          <p:cNvSpPr>
            <a:spLocks noGrp="1"/>
          </p:cNvSpPr>
          <p:nvPr>
            <p:ph sz="half" idx="2"/>
          </p:nvPr>
        </p:nvSpPr>
        <p:spPr/>
        <p:txBody>
          <a:bodyPr/>
          <a:lstStyle/>
          <a:p>
            <a:r>
              <a:rPr lang="hr-HR" dirty="0"/>
              <a:t>Ostavlja li čovjek tragove? </a:t>
            </a:r>
          </a:p>
          <a:p>
            <a:r>
              <a:rPr lang="hr-HR" dirty="0"/>
              <a:t>Gdje možemo ostavljati tragove? </a:t>
            </a:r>
          </a:p>
          <a:p>
            <a:r>
              <a:rPr lang="hr-HR" dirty="0"/>
              <a:t>Znaš li da svaki put kad pristupiš internetu, ostaviš trag?</a:t>
            </a:r>
          </a:p>
          <a:p>
            <a:endParaRPr lang="hr-HR" dirty="0"/>
          </a:p>
        </p:txBody>
      </p:sp>
    </p:spTree>
    <p:extLst>
      <p:ext uri="{BB962C8B-B14F-4D97-AF65-F5344CB8AC3E}">
        <p14:creationId xmlns:p14="http://schemas.microsoft.com/office/powerpoint/2010/main" val="792392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442C4B1-A15C-4EBD-AE0A-D2026FE6A1D8}"/>
              </a:ext>
            </a:extLst>
          </p:cNvPr>
          <p:cNvSpPr txBox="1">
            <a:spLocks/>
          </p:cNvSpPr>
          <p:nvPr/>
        </p:nvSpPr>
        <p:spPr>
          <a:xfrm>
            <a:off x="552026" y="450910"/>
            <a:ext cx="11087949" cy="791996"/>
          </a:xfrm>
          <a:prstGeom prst="rect">
            <a:avLst/>
          </a:prstGeom>
          <a:noFill/>
          <a:ln>
            <a:noFill/>
          </a:ln>
        </p:spPr>
        <p:txBody>
          <a:bodyPr spcFirstLastPara="1" wrap="square" lIns="45707" tIns="22847" rIns="45707" bIns="22847"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B54A"/>
              </a:buClr>
              <a:buSzPts val="10000"/>
              <a:buFont typeface="Arial"/>
              <a:buNone/>
              <a:defRPr sz="10000" b="1" i="0" u="none" strike="noStrike" cap="none">
                <a:solidFill>
                  <a:srgbClr val="39B54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hr-HR" sz="4799" dirty="0" smtClean="0"/>
              <a:t>Kako paziti na sigurnost</a:t>
            </a:r>
            <a:endParaRPr lang="en-US" sz="4999" dirty="0"/>
          </a:p>
        </p:txBody>
      </p:sp>
      <p:sp>
        <p:nvSpPr>
          <p:cNvPr id="7" name="TextBox 6">
            <a:extLst>
              <a:ext uri="{FF2B5EF4-FFF2-40B4-BE49-F238E27FC236}">
                <a16:creationId xmlns:a16="http://schemas.microsoft.com/office/drawing/2014/main" id="{47D6BF3A-433B-42C7-BB0B-7C536270270F}"/>
              </a:ext>
            </a:extLst>
          </p:cNvPr>
          <p:cNvSpPr txBox="1"/>
          <p:nvPr/>
        </p:nvSpPr>
        <p:spPr>
          <a:xfrm>
            <a:off x="552026" y="1343584"/>
            <a:ext cx="7289229" cy="3693319"/>
          </a:xfrm>
          <a:prstGeom prst="rect">
            <a:avLst/>
          </a:prstGeom>
          <a:noFill/>
        </p:spPr>
        <p:txBody>
          <a:bodyPr wrap="square" rtlCol="0">
            <a:spAutoFit/>
          </a:bodyPr>
          <a:lstStyle/>
          <a:p>
            <a:pPr marL="285693" lvl="1" indent="-285693">
              <a:buFont typeface="Arial" panose="020B0604020202020204" pitchFamily="34" charset="0"/>
              <a:buChar char="♠"/>
            </a:pPr>
            <a:r>
              <a:rPr lang="hr-HR" dirty="0"/>
              <a:t>Održavajte </a:t>
            </a:r>
            <a:r>
              <a:rPr lang="hr-HR" dirty="0" err="1"/>
              <a:t>kibernetičku</a:t>
            </a:r>
            <a:r>
              <a:rPr lang="hr-HR" dirty="0"/>
              <a:t> </a:t>
            </a:r>
            <a:r>
              <a:rPr lang="hr-HR" dirty="0" smtClean="0"/>
              <a:t>higijenu</a:t>
            </a:r>
          </a:p>
          <a:p>
            <a:pPr marL="285693" lvl="1" indent="-285693">
              <a:buFont typeface="Arial" panose="020B0604020202020204" pitchFamily="34" charset="0"/>
              <a:buChar char="♠"/>
            </a:pPr>
            <a:r>
              <a:rPr lang="hr-HR" dirty="0" smtClean="0"/>
              <a:t>Ne dijelite svoje korisničke podatke</a:t>
            </a:r>
            <a:endParaRPr lang="hr-HR" dirty="0"/>
          </a:p>
          <a:p>
            <a:pPr marL="285693" lvl="1" indent="-285693">
              <a:buFont typeface="Arial" panose="020B0604020202020204" pitchFamily="34" charset="0"/>
              <a:buChar char="♠"/>
            </a:pPr>
            <a:r>
              <a:rPr lang="hr-HR" dirty="0"/>
              <a:t>Provjerite postavke sigurnosti i privatnosti</a:t>
            </a:r>
          </a:p>
          <a:p>
            <a:pPr marL="285693" lvl="1" indent="-285693">
              <a:buFont typeface="Arial" panose="020B0604020202020204" pitchFamily="34" charset="0"/>
              <a:buChar char="♠"/>
            </a:pPr>
            <a:r>
              <a:rPr lang="hr-HR" dirty="0"/>
              <a:t>Čitajte </a:t>
            </a:r>
            <a:r>
              <a:rPr lang="en-US" dirty="0" err="1"/>
              <a:t>prije</a:t>
            </a:r>
            <a:r>
              <a:rPr lang="en-US" dirty="0"/>
              <a:t> </a:t>
            </a:r>
            <a:r>
              <a:rPr lang="en-US" dirty="0" err="1"/>
              <a:t>nego</a:t>
            </a:r>
            <a:r>
              <a:rPr lang="en-US" dirty="0"/>
              <a:t> </a:t>
            </a:r>
            <a:r>
              <a:rPr lang="en-US" dirty="0" err="1"/>
              <a:t>što</a:t>
            </a:r>
            <a:r>
              <a:rPr lang="en-US" dirty="0"/>
              <a:t> </a:t>
            </a:r>
            <a:r>
              <a:rPr lang="en-US" dirty="0" err="1"/>
              <a:t>prihvatite</a:t>
            </a:r>
            <a:r>
              <a:rPr lang="en-US" dirty="0"/>
              <a:t>!</a:t>
            </a:r>
            <a:endParaRPr lang="hr-HR" dirty="0"/>
          </a:p>
          <a:p>
            <a:pPr marL="285693" lvl="1" indent="-285693">
              <a:buFont typeface="Arial" panose="020B0604020202020204" pitchFamily="34" charset="0"/>
              <a:buChar char="♠"/>
            </a:pPr>
            <a:r>
              <a:rPr lang="hr-HR" dirty="0"/>
              <a:t>Prijavite sumnjive aktivnosti </a:t>
            </a:r>
          </a:p>
          <a:p>
            <a:pPr marL="285693" lvl="1" indent="-285693">
              <a:buFont typeface="Arial" panose="020B0604020202020204" pitchFamily="34" charset="0"/>
              <a:buChar char="♠"/>
            </a:pPr>
            <a:endParaRPr lang="hr-HR" dirty="0"/>
          </a:p>
          <a:p>
            <a:pPr lvl="1"/>
            <a:r>
              <a:rPr lang="hr-HR" dirty="0"/>
              <a:t> </a:t>
            </a:r>
          </a:p>
          <a:p>
            <a:pPr marL="285693" lvl="1" indent="-285693">
              <a:buFont typeface="Arial" panose="020B0604020202020204" pitchFamily="34" charset="0"/>
              <a:buChar char="♠"/>
            </a:pPr>
            <a:endParaRPr lang="hr-HR" dirty="0"/>
          </a:p>
          <a:p>
            <a:pPr lvl="1"/>
            <a:endParaRPr lang="hr-HR" dirty="0"/>
          </a:p>
          <a:p>
            <a:pPr marL="285693" lvl="1" indent="-285693">
              <a:buFont typeface="Arial" panose="020B0604020202020204" pitchFamily="34" charset="0"/>
              <a:buChar char="♠"/>
            </a:pPr>
            <a:endParaRPr lang="hr-HR" dirty="0"/>
          </a:p>
          <a:p>
            <a:pPr marL="285693" lvl="1" indent="-285693">
              <a:buFont typeface="Arial" panose="020B0604020202020204" pitchFamily="34" charset="0"/>
              <a:buChar char="♠"/>
            </a:pPr>
            <a:endParaRPr lang="hr-HR" dirty="0"/>
          </a:p>
          <a:p>
            <a:pPr marL="285693" lvl="1" indent="-285693">
              <a:buFont typeface="Arial" panose="020B0604020202020204" pitchFamily="34" charset="0"/>
              <a:buChar char="♠"/>
            </a:pPr>
            <a:endParaRPr lang="hr-HR" dirty="0"/>
          </a:p>
          <a:p>
            <a:pPr lvl="1"/>
            <a:endParaRPr lang="hr-HR" dirty="0"/>
          </a:p>
        </p:txBody>
      </p:sp>
      <p:pic>
        <p:nvPicPr>
          <p:cNvPr id="3" name="Picture 2" descr="Website&#10;&#10;Description automatically generated">
            <a:extLst>
              <a:ext uri="{FF2B5EF4-FFF2-40B4-BE49-F238E27FC236}">
                <a16:creationId xmlns:a16="http://schemas.microsoft.com/office/drawing/2014/main" id="{53AA9537-5DEB-434D-A972-C8D05049606F}"/>
              </a:ext>
            </a:extLst>
          </p:cNvPr>
          <p:cNvPicPr>
            <a:picLocks noChangeAspect="1"/>
          </p:cNvPicPr>
          <p:nvPr/>
        </p:nvPicPr>
        <p:blipFill>
          <a:blip r:embed="rId3"/>
          <a:stretch>
            <a:fillRect/>
          </a:stretch>
        </p:blipFill>
        <p:spPr>
          <a:xfrm>
            <a:off x="8212686" y="432259"/>
            <a:ext cx="3638129" cy="5160467"/>
          </a:xfrm>
          <a:prstGeom prst="rect">
            <a:avLst/>
          </a:prstGeom>
        </p:spPr>
      </p:pic>
      <p:pic>
        <p:nvPicPr>
          <p:cNvPr id="5" name="Picture 4" descr="A person playing a piano&#10;&#10;Description automatically generated with medium confidence">
            <a:extLst>
              <a:ext uri="{FF2B5EF4-FFF2-40B4-BE49-F238E27FC236}">
                <a16:creationId xmlns:a16="http://schemas.microsoft.com/office/drawing/2014/main" id="{70F5211C-5027-4A85-83E6-114139D8889D}"/>
              </a:ext>
            </a:extLst>
          </p:cNvPr>
          <p:cNvPicPr>
            <a:picLocks noChangeAspect="1"/>
          </p:cNvPicPr>
          <p:nvPr/>
        </p:nvPicPr>
        <p:blipFill>
          <a:blip r:embed="rId4"/>
          <a:stretch>
            <a:fillRect/>
          </a:stretch>
        </p:blipFill>
        <p:spPr>
          <a:xfrm>
            <a:off x="4811339" y="2106975"/>
            <a:ext cx="3135744" cy="3135744"/>
          </a:xfrm>
          <a:prstGeom prst="rect">
            <a:avLst/>
          </a:prstGeom>
        </p:spPr>
      </p:pic>
      <p:pic>
        <p:nvPicPr>
          <p:cNvPr id="9" name="Picture 8" descr="Diagram, engineering drawing&#10;&#10;Description automatically generated">
            <a:extLst>
              <a:ext uri="{FF2B5EF4-FFF2-40B4-BE49-F238E27FC236}">
                <a16:creationId xmlns:a16="http://schemas.microsoft.com/office/drawing/2014/main" id="{6E333897-8344-497A-AAE6-A144F924049B}"/>
              </a:ext>
            </a:extLst>
          </p:cNvPr>
          <p:cNvPicPr>
            <a:picLocks noChangeAspect="1"/>
          </p:cNvPicPr>
          <p:nvPr/>
        </p:nvPicPr>
        <p:blipFill>
          <a:blip r:embed="rId5"/>
          <a:stretch>
            <a:fillRect/>
          </a:stretch>
        </p:blipFill>
        <p:spPr>
          <a:xfrm>
            <a:off x="552025" y="2887939"/>
            <a:ext cx="4047657" cy="2704787"/>
          </a:xfrm>
          <a:prstGeom prst="rect">
            <a:avLst/>
          </a:prstGeom>
        </p:spPr>
      </p:pic>
    </p:spTree>
    <p:extLst>
      <p:ext uri="{BB962C8B-B14F-4D97-AF65-F5344CB8AC3E}">
        <p14:creationId xmlns:p14="http://schemas.microsoft.com/office/powerpoint/2010/main" val="444789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t>5 pravila dobre </a:t>
            </a:r>
            <a:r>
              <a:rPr lang="hr-HR" b="1" dirty="0" smtClean="0"/>
              <a:t>lozinke</a:t>
            </a:r>
            <a:endParaRPr lang="hr-HR" dirty="0"/>
          </a:p>
        </p:txBody>
      </p:sp>
      <p:sp>
        <p:nvSpPr>
          <p:cNvPr id="3" name="Rezervirano mjesto sadržaja 2"/>
          <p:cNvSpPr>
            <a:spLocks noGrp="1"/>
          </p:cNvSpPr>
          <p:nvPr>
            <p:ph idx="1"/>
          </p:nvPr>
        </p:nvSpPr>
        <p:spPr/>
        <p:txBody>
          <a:bodyPr>
            <a:normAutofit/>
          </a:bodyPr>
          <a:lstStyle/>
          <a:p>
            <a:pPr marL="0" indent="0">
              <a:buNone/>
            </a:pPr>
            <a:r>
              <a:rPr lang="hr-HR" b="1" dirty="0" smtClean="0"/>
              <a:t>1</a:t>
            </a:r>
            <a:r>
              <a:rPr lang="hr-HR" b="1" dirty="0"/>
              <a:t>. Neka bude dugačka najmanje 8 znakova.</a:t>
            </a:r>
            <a:endParaRPr lang="hr-HR" dirty="0"/>
          </a:p>
          <a:p>
            <a:pPr marL="0" indent="0">
              <a:buNone/>
            </a:pPr>
            <a:r>
              <a:rPr lang="hr-HR" b="1" dirty="0"/>
              <a:t>2. Trebala bi sadržavati mala i velika slova, brojeve i interpunkcijski znak.</a:t>
            </a:r>
            <a:endParaRPr lang="hr-HR" dirty="0"/>
          </a:p>
          <a:p>
            <a:pPr marL="0" indent="0">
              <a:buNone/>
            </a:pPr>
            <a:r>
              <a:rPr lang="hr-HR" b="1" dirty="0"/>
              <a:t>3. Ne koristite:</a:t>
            </a:r>
            <a:endParaRPr lang="hr-HR" dirty="0"/>
          </a:p>
          <a:p>
            <a:pPr lvl="2"/>
            <a:r>
              <a:rPr lang="hr-HR" dirty="0"/>
              <a:t>“123456” ili kombinacije ovih brojeva,</a:t>
            </a:r>
          </a:p>
          <a:p>
            <a:pPr lvl="2"/>
            <a:r>
              <a:rPr lang="hr-HR" dirty="0"/>
              <a:t>kombinacije imena i prezimena,</a:t>
            </a:r>
          </a:p>
          <a:p>
            <a:pPr lvl="2"/>
            <a:r>
              <a:rPr lang="hr-HR" dirty="0"/>
              <a:t>kombinacije imena i godine rođenja,</a:t>
            </a:r>
          </a:p>
          <a:p>
            <a:pPr lvl="2"/>
            <a:r>
              <a:rPr lang="hr-HR" dirty="0" smtClean="0"/>
              <a:t>najgori </a:t>
            </a:r>
            <a:r>
              <a:rPr lang="hr-HR" dirty="0"/>
              <a:t>mogući izbor – “lozinka”.</a:t>
            </a:r>
          </a:p>
          <a:p>
            <a:pPr marL="0" indent="0">
              <a:buNone/>
            </a:pPr>
            <a:endParaRPr lang="hr-HR" dirty="0"/>
          </a:p>
          <a:p>
            <a:endParaRPr lang="hr-HR" dirty="0"/>
          </a:p>
        </p:txBody>
      </p:sp>
    </p:spTree>
    <p:extLst>
      <p:ext uri="{BB962C8B-B14F-4D97-AF65-F5344CB8AC3E}">
        <p14:creationId xmlns:p14="http://schemas.microsoft.com/office/powerpoint/2010/main" val="3754189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a:t>5 pravila dobre </a:t>
            </a:r>
            <a:r>
              <a:rPr lang="hr-HR" b="1" dirty="0" smtClean="0"/>
              <a:t>lozinke</a:t>
            </a:r>
            <a:endParaRPr lang="hr-HR" dirty="0"/>
          </a:p>
        </p:txBody>
      </p:sp>
      <p:sp>
        <p:nvSpPr>
          <p:cNvPr id="3" name="Rezervirano mjesto sadržaja 2"/>
          <p:cNvSpPr>
            <a:spLocks noGrp="1"/>
          </p:cNvSpPr>
          <p:nvPr>
            <p:ph idx="1"/>
          </p:nvPr>
        </p:nvSpPr>
        <p:spPr/>
        <p:txBody>
          <a:bodyPr>
            <a:noAutofit/>
          </a:bodyPr>
          <a:lstStyle/>
          <a:p>
            <a:r>
              <a:rPr lang="hr-HR" sz="2800" b="1" dirty="0"/>
              <a:t>4. Ne koristite samo jednu lozinku za sve korisničke račune.</a:t>
            </a:r>
            <a:endParaRPr lang="hr-HR" sz="2800" dirty="0"/>
          </a:p>
          <a:p>
            <a:r>
              <a:rPr lang="hr-HR" sz="2800" b="1" dirty="0" smtClean="0"/>
              <a:t>5</a:t>
            </a:r>
            <a:r>
              <a:rPr lang="hr-HR" sz="2800" b="1" dirty="0"/>
              <a:t>. Ne pohranjujte zapisanu lozinku u blizini računala.</a:t>
            </a:r>
            <a:endParaRPr lang="hr-HR" sz="2800" dirty="0"/>
          </a:p>
          <a:p>
            <a:pPr lvl="1"/>
            <a:r>
              <a:rPr lang="hr-HR" sz="2400" dirty="0"/>
              <a:t>Za pohranu lozinki možete koristiti posebne programe za upravljanje lozinkom, npr. </a:t>
            </a:r>
            <a:r>
              <a:rPr lang="hr-HR" sz="2400" dirty="0" err="1"/>
              <a:t>KeePass</a:t>
            </a:r>
            <a:r>
              <a:rPr lang="hr-HR" sz="2400" dirty="0"/>
              <a:t>, </a:t>
            </a:r>
            <a:r>
              <a:rPr lang="hr-HR" sz="2400" dirty="0" err="1"/>
              <a:t>LastPass</a:t>
            </a:r>
            <a:r>
              <a:rPr lang="hr-HR" sz="2400" dirty="0"/>
              <a:t> itd.</a:t>
            </a:r>
          </a:p>
          <a:p>
            <a:pPr lvl="1"/>
            <a:r>
              <a:rPr lang="hr-HR" sz="2400" dirty="0"/>
              <a:t>Zaštitite </a:t>
            </a:r>
            <a:r>
              <a:rPr lang="hr-HR" sz="2400" dirty="0" smtClean="0"/>
              <a:t>lozinke– </a:t>
            </a:r>
            <a:r>
              <a:rPr lang="hr-HR" sz="2400" dirty="0"/>
              <a:t>ne posuđujte ih i redovito ih mijenjajte!</a:t>
            </a:r>
          </a:p>
          <a:p>
            <a:r>
              <a:rPr lang="hr-HR" sz="2800" b="1" dirty="0"/>
              <a:t>Trik kako najlakše zapamtiti lozinku</a:t>
            </a:r>
          </a:p>
          <a:p>
            <a:pPr marL="548640" lvl="2" indent="0">
              <a:buNone/>
            </a:pPr>
            <a:r>
              <a:rPr lang="hr-HR" sz="2000" dirty="0"/>
              <a:t>Već neko vrijeme dobra lozinka nije nužno samo jedna riječ – možete upotrijebiti cijelu rečenicu koju ćete lakše pamtiti: DanasJeLijepDan9.</a:t>
            </a:r>
          </a:p>
          <a:p>
            <a:pPr marL="548640" lvl="2" indent="0">
              <a:buNone/>
            </a:pPr>
            <a:r>
              <a:rPr lang="hr-HR" sz="2000" b="1" dirty="0"/>
              <a:t>Recept</a:t>
            </a:r>
            <a:r>
              <a:rPr lang="hr-HR" sz="2000" dirty="0"/>
              <a:t>: Uzmite samo prva slova rečenice ili stiha koja ćete lako zapamtiti, a dodajte brojeve i velika slova. Primjer: Na planinama sunce sja, 20Npss13</a:t>
            </a:r>
          </a:p>
        </p:txBody>
      </p:sp>
    </p:spTree>
    <p:extLst>
      <p:ext uri="{BB962C8B-B14F-4D97-AF65-F5344CB8AC3E}">
        <p14:creationId xmlns:p14="http://schemas.microsoft.com/office/powerpoint/2010/main" val="2421472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Osobni podaci</a:t>
            </a:r>
            <a:endParaRPr lang="hr-HR" dirty="0"/>
          </a:p>
        </p:txBody>
      </p:sp>
      <p:sp>
        <p:nvSpPr>
          <p:cNvPr id="3" name="Rezervirano mjesto sadržaja 2"/>
          <p:cNvSpPr>
            <a:spLocks noGrp="1"/>
          </p:cNvSpPr>
          <p:nvPr>
            <p:ph idx="1"/>
          </p:nvPr>
        </p:nvSpPr>
        <p:spPr/>
        <p:txBody>
          <a:bodyPr/>
          <a:lstStyle/>
          <a:p>
            <a:r>
              <a:rPr lang="hr-HR" dirty="0"/>
              <a:t>Osobni podaci su svi podaci koji se odnose na pojedinca čiji je identitet utvrđen ili se može utvrditi, odnosno kojim se osoba može identificirati (izravno ili neizravno) uz pomoć identifikatora kao što su ime i prezime, identifikacijski broj (OIB), adresa stanovanja, adresa elektroničke pošte, podatak o stručnoj kvalifikaciji, podatak o radnom mjestu, bankovnom računu, kreditnoj zaduženosti, podatak o lokaciji, mrežni identifikator i </a:t>
            </a:r>
            <a:r>
              <a:rPr lang="hr-HR" dirty="0" smtClean="0"/>
              <a:t>sl.</a:t>
            </a:r>
          </a:p>
          <a:p>
            <a:pPr marL="548640" lvl="2" indent="0">
              <a:buNone/>
            </a:pPr>
            <a:r>
              <a:rPr lang="hr-HR" b="1" dirty="0">
                <a:hlinkClick r:id="rId2"/>
              </a:rPr>
              <a:t>https://</a:t>
            </a:r>
            <a:r>
              <a:rPr lang="hr-HR" b="1" dirty="0" smtClean="0">
                <a:hlinkClick r:id="rId2"/>
              </a:rPr>
              <a:t>gov.hr/hr/osobni-podaci-zastita-osobnih-podataka/1888?lang=hr</a:t>
            </a:r>
            <a:endParaRPr lang="hr-HR" b="1" dirty="0" smtClean="0"/>
          </a:p>
          <a:p>
            <a:endParaRPr lang="hr-HR" b="1" dirty="0" smtClean="0"/>
          </a:p>
          <a:p>
            <a:r>
              <a:rPr lang="hr-HR" b="1" dirty="0"/>
              <a:t>O</a:t>
            </a:r>
            <a:r>
              <a:rPr lang="hr-HR" b="1" dirty="0" smtClean="0"/>
              <a:t>sobni podaci su:</a:t>
            </a:r>
            <a:r>
              <a:rPr lang="hr-HR" dirty="0"/>
              <a:t> Ime, prezime, adresa stanovanja, e-mail adresa, telefonski broj, OIB, podaci o lokaciji, identifikacijske oznake (</a:t>
            </a:r>
            <a:r>
              <a:rPr lang="hr-HR" dirty="0" err="1"/>
              <a:t>cookies</a:t>
            </a:r>
            <a:r>
              <a:rPr lang="hr-HR" dirty="0"/>
              <a:t>), podaci o plaći.</a:t>
            </a:r>
          </a:p>
          <a:p>
            <a:endParaRPr lang="hr-HR" dirty="0"/>
          </a:p>
        </p:txBody>
      </p:sp>
    </p:spTree>
    <p:extLst>
      <p:ext uri="{BB962C8B-B14F-4D97-AF65-F5344CB8AC3E}">
        <p14:creationId xmlns:p14="http://schemas.microsoft.com/office/powerpoint/2010/main" val="3268854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4D0A30F-8595-45E2-9D71-C95B8E5CA854}"/>
              </a:ext>
            </a:extLst>
          </p:cNvPr>
          <p:cNvSpPr>
            <a:spLocks noGrp="1"/>
          </p:cNvSpPr>
          <p:nvPr>
            <p:ph type="title"/>
          </p:nvPr>
        </p:nvSpPr>
        <p:spPr/>
        <p:txBody>
          <a:bodyPr/>
          <a:lstStyle/>
          <a:p>
            <a:r>
              <a:rPr lang="hr-HR" dirty="0"/>
              <a:t>Savjeti:</a:t>
            </a:r>
          </a:p>
        </p:txBody>
      </p:sp>
      <p:sp>
        <p:nvSpPr>
          <p:cNvPr id="3" name="Rezervirano mjesto sadržaja 2">
            <a:extLst>
              <a:ext uri="{FF2B5EF4-FFF2-40B4-BE49-F238E27FC236}">
                <a16:creationId xmlns:a16="http://schemas.microsoft.com/office/drawing/2014/main" id="{3BDA3134-E7CF-4AF5-82B4-289DEBDE0194}"/>
              </a:ext>
            </a:extLst>
          </p:cNvPr>
          <p:cNvSpPr>
            <a:spLocks noGrp="1"/>
          </p:cNvSpPr>
          <p:nvPr>
            <p:ph idx="1"/>
          </p:nvPr>
        </p:nvSpPr>
        <p:spPr/>
        <p:txBody>
          <a:bodyPr/>
          <a:lstStyle/>
          <a:p>
            <a:pPr lvl="0"/>
            <a:r>
              <a:rPr lang="hr-HR" dirty="0"/>
              <a:t>Privatne podatke čuvaj za sebe. Koristi se nadimkom, a prije nego što objaviš pravo ime i prezime savjetuj se s roditeljima (skrbnicima).</a:t>
            </a:r>
          </a:p>
          <a:p>
            <a:pPr lvl="0"/>
            <a:r>
              <a:rPr lang="hr-HR" dirty="0"/>
              <a:t>NE DIJELI sa svima korisnička imena i lozinke.</a:t>
            </a:r>
          </a:p>
          <a:p>
            <a:pPr lvl="0"/>
            <a:r>
              <a:rPr lang="hr-HR" dirty="0"/>
              <a:t>Razmisli prije nego što išta objaviš, jednom objavljeno teško se može obrisati.</a:t>
            </a:r>
          </a:p>
          <a:p>
            <a:pPr lvl="0"/>
            <a:r>
              <a:rPr lang="hr-HR" dirty="0"/>
              <a:t>Ne objavljuj ono što ne želiš da drugi znaju ili ono što im ne možeš reći u lice.</a:t>
            </a:r>
          </a:p>
          <a:p>
            <a:pPr lvl="0"/>
            <a:r>
              <a:rPr lang="hr-HR" dirty="0"/>
              <a:t>Poštuj druge kad objavljuješ ili dijeliš sadržaje na kojima su oni.</a:t>
            </a:r>
          </a:p>
          <a:p>
            <a:pPr marL="0" indent="0">
              <a:buNone/>
            </a:pPr>
            <a:endParaRPr lang="hr-HR" dirty="0"/>
          </a:p>
        </p:txBody>
      </p:sp>
    </p:spTree>
    <p:extLst>
      <p:ext uri="{BB962C8B-B14F-4D97-AF65-F5344CB8AC3E}">
        <p14:creationId xmlns:p14="http://schemas.microsoft.com/office/powerpoint/2010/main" val="1205638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a:t>Netiquette</a:t>
            </a:r>
            <a:r>
              <a:rPr lang="hr-HR" dirty="0"/>
              <a:t>-pravila ponašanja na internetu</a:t>
            </a:r>
          </a:p>
        </p:txBody>
      </p:sp>
      <p:sp>
        <p:nvSpPr>
          <p:cNvPr id="3" name="Rezervirano mjesto sadržaja 2"/>
          <p:cNvSpPr>
            <a:spLocks noGrp="1"/>
          </p:cNvSpPr>
          <p:nvPr>
            <p:ph sz="half" idx="1"/>
          </p:nvPr>
        </p:nvSpPr>
        <p:spPr/>
        <p:txBody>
          <a:bodyPr/>
          <a:lstStyle/>
          <a:p>
            <a:r>
              <a:rPr lang="hr-HR" dirty="0"/>
              <a:t>Ponašaj se na internetu onako kako želiš da se drugi ponašaju prema tebi. Tvoj digitalni otisak je tvoja trajna posjetnica!</a:t>
            </a:r>
          </a:p>
          <a:p>
            <a:endParaRPr lang="hr-HR" dirty="0"/>
          </a:p>
        </p:txBody>
      </p:sp>
      <p:pic>
        <p:nvPicPr>
          <p:cNvPr id="5" name="Rezervirano mjesto sadržaja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35187" y="2193925"/>
            <a:ext cx="2812764" cy="3978275"/>
          </a:xfrm>
        </p:spPr>
      </p:pic>
    </p:spTree>
    <p:extLst>
      <p:ext uri="{BB962C8B-B14F-4D97-AF65-F5344CB8AC3E}">
        <p14:creationId xmlns:p14="http://schemas.microsoft.com/office/powerpoint/2010/main" val="2228539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00"/>
            <a:ext cx="9144000" cy="5029200"/>
          </a:xfrm>
          <a:prstGeom prst="rect">
            <a:avLst/>
          </a:prstGeom>
        </p:spPr>
      </p:pic>
    </p:spTree>
    <p:extLst>
      <p:ext uri="{BB962C8B-B14F-4D97-AF65-F5344CB8AC3E}">
        <p14:creationId xmlns:p14="http://schemas.microsoft.com/office/powerpoint/2010/main" val="521500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914400"/>
            <a:ext cx="9144000" cy="5029200"/>
          </a:xfrm>
          <a:prstGeom prst="rect">
            <a:avLst/>
          </a:prstGeom>
        </p:spPr>
      </p:pic>
    </p:spTree>
    <p:extLst>
      <p:ext uri="{BB962C8B-B14F-4D97-AF65-F5344CB8AC3E}">
        <p14:creationId xmlns:p14="http://schemas.microsoft.com/office/powerpoint/2010/main" val="3732002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7B98DD-C1D0-4145-AB5D-2444AE5BE159}"/>
              </a:ext>
            </a:extLst>
          </p:cNvPr>
          <p:cNvSpPr>
            <a:spLocks noGrp="1"/>
          </p:cNvSpPr>
          <p:nvPr>
            <p:ph type="title"/>
          </p:nvPr>
        </p:nvSpPr>
        <p:spPr/>
        <p:txBody>
          <a:bodyPr/>
          <a:lstStyle/>
          <a:p>
            <a:r>
              <a:rPr lang="hr-HR" dirty="0"/>
              <a:t/>
            </a:r>
            <a:br>
              <a:rPr lang="hr-HR" dirty="0"/>
            </a:br>
            <a:endParaRPr lang="hr-HR" dirty="0"/>
          </a:p>
        </p:txBody>
      </p:sp>
      <p:sp>
        <p:nvSpPr>
          <p:cNvPr id="3" name="Rezervirano mjesto sadržaja 2">
            <a:extLst>
              <a:ext uri="{FF2B5EF4-FFF2-40B4-BE49-F238E27FC236}">
                <a16:creationId xmlns:a16="http://schemas.microsoft.com/office/drawing/2014/main" id="{C9CEB347-7C0C-4C90-8DDE-B3D27F5502E3}"/>
              </a:ext>
            </a:extLst>
          </p:cNvPr>
          <p:cNvSpPr>
            <a:spLocks noGrp="1"/>
          </p:cNvSpPr>
          <p:nvPr>
            <p:ph idx="1"/>
          </p:nvPr>
        </p:nvSpPr>
        <p:spPr>
          <a:xfrm>
            <a:off x="905256" y="713233"/>
            <a:ext cx="10058400" cy="4050792"/>
          </a:xfrm>
        </p:spPr>
        <p:txBody>
          <a:bodyPr>
            <a:normAutofit/>
          </a:bodyPr>
          <a:lstStyle/>
          <a:p>
            <a:pPr marL="0" indent="0">
              <a:buNone/>
            </a:pPr>
            <a:endParaRPr lang="hr-HR" sz="5400" dirty="0"/>
          </a:p>
          <a:p>
            <a:r>
              <a:rPr lang="hr-HR" sz="5400" dirty="0"/>
              <a:t>Riješite kviz:</a:t>
            </a:r>
          </a:p>
          <a:p>
            <a:endParaRPr lang="hr-HR" dirty="0"/>
          </a:p>
          <a:p>
            <a:r>
              <a:rPr lang="hr-HR" dirty="0" smtClean="0">
                <a:hlinkClick r:id="rId2"/>
              </a:rPr>
              <a:t>https</a:t>
            </a:r>
            <a:r>
              <a:rPr lang="hr-HR" dirty="0">
                <a:hlinkClick r:id="rId2"/>
              </a:rPr>
              <a:t>://</a:t>
            </a:r>
            <a:r>
              <a:rPr lang="hr-HR" dirty="0" smtClean="0">
                <a:hlinkClick r:id="rId2"/>
              </a:rPr>
              <a:t>learningapps.org/watch?v=pebn095cc19</a:t>
            </a:r>
            <a:endParaRPr lang="hr-HR" dirty="0" smtClean="0"/>
          </a:p>
          <a:p>
            <a:r>
              <a:rPr lang="hr-HR" dirty="0">
                <a:hlinkClick r:id="rId3"/>
              </a:rPr>
              <a:t>https://</a:t>
            </a:r>
            <a:r>
              <a:rPr lang="hr-HR" dirty="0" smtClean="0">
                <a:hlinkClick r:id="rId3"/>
              </a:rPr>
              <a:t>learningapps.org/watch?v=pdb4a27p521</a:t>
            </a:r>
            <a:endParaRPr lang="hr-HR" dirty="0" smtClean="0"/>
          </a:p>
          <a:p>
            <a:r>
              <a:rPr lang="hr-HR" dirty="0">
                <a:hlinkClick r:id="rId4"/>
              </a:rPr>
              <a:t>https://</a:t>
            </a:r>
            <a:r>
              <a:rPr lang="hr-HR" dirty="0" smtClean="0">
                <a:hlinkClick r:id="rId4"/>
              </a:rPr>
              <a:t>wordwall.net/hr/resource/2464072/informatika/informatika-digitalni-tragovipona%c5%a1anje-na-internetu</a:t>
            </a:r>
            <a:endParaRPr lang="hr-HR" dirty="0" smtClean="0"/>
          </a:p>
          <a:p>
            <a:endParaRPr lang="hr-HR" dirty="0"/>
          </a:p>
        </p:txBody>
      </p:sp>
    </p:spTree>
    <p:extLst>
      <p:ext uri="{BB962C8B-B14F-4D97-AF65-F5344CB8AC3E}">
        <p14:creationId xmlns:p14="http://schemas.microsoft.com/office/powerpoint/2010/main" val="159815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a:extLst>
              <a:ext uri="{FF2B5EF4-FFF2-40B4-BE49-F238E27FC236}">
                <a16:creationId xmlns:a16="http://schemas.microsoft.com/office/drawing/2014/main" id="{79852ED4-138F-4449-A12B-F04BF5649C33}"/>
              </a:ext>
            </a:extLst>
          </p:cNvPr>
          <p:cNvSpPr>
            <a:spLocks noGrp="1"/>
          </p:cNvSpPr>
          <p:nvPr>
            <p:ph type="title"/>
          </p:nvPr>
        </p:nvSpPr>
        <p:spPr/>
        <p:txBody>
          <a:bodyPr/>
          <a:lstStyle/>
          <a:p>
            <a:endParaRPr lang="hr-HR"/>
          </a:p>
        </p:txBody>
      </p:sp>
      <p:sp>
        <p:nvSpPr>
          <p:cNvPr id="5" name="Rezervirano mjesto sadržaja 4">
            <a:extLst>
              <a:ext uri="{FF2B5EF4-FFF2-40B4-BE49-F238E27FC236}">
                <a16:creationId xmlns:a16="http://schemas.microsoft.com/office/drawing/2014/main" id="{A9852A61-9D87-4278-BC09-AE5C085D8DF2}"/>
              </a:ext>
            </a:extLst>
          </p:cNvPr>
          <p:cNvSpPr>
            <a:spLocks noGrp="1"/>
          </p:cNvSpPr>
          <p:nvPr>
            <p:ph idx="1"/>
          </p:nvPr>
        </p:nvSpPr>
        <p:spPr/>
        <p:txBody>
          <a:bodyPr/>
          <a:lstStyle/>
          <a:p>
            <a:r>
              <a:rPr lang="hr-HR" dirty="0"/>
              <a:t>Na vlastitome primjeru provjerimo koje se informacije o nama mogu pronaći na internetu. </a:t>
            </a:r>
          </a:p>
          <a:p>
            <a:r>
              <a:rPr lang="hr-HR" dirty="0"/>
              <a:t>U Google pretraživač (ili neki drugi) upišimo svoje ime te pretražuje svoje podatke.</a:t>
            </a:r>
          </a:p>
          <a:p>
            <a:endParaRPr lang="hr-HR" dirty="0"/>
          </a:p>
          <a:p>
            <a:r>
              <a:rPr lang="hr-HR" dirty="0"/>
              <a:t>Rezultate upišimo u svoju bilježnicu. </a:t>
            </a:r>
          </a:p>
        </p:txBody>
      </p:sp>
    </p:spTree>
    <p:extLst>
      <p:ext uri="{BB962C8B-B14F-4D97-AF65-F5344CB8AC3E}">
        <p14:creationId xmlns:p14="http://schemas.microsoft.com/office/powerpoint/2010/main" val="1830433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306C7D7D-DC98-4CD7-AD12-23C571F8D064}"/>
              </a:ext>
            </a:extLst>
          </p:cNvPr>
          <p:cNvSpPr>
            <a:spLocks noGrp="1"/>
          </p:cNvSpPr>
          <p:nvPr>
            <p:ph idx="4294967295"/>
          </p:nvPr>
        </p:nvSpPr>
        <p:spPr>
          <a:xfrm>
            <a:off x="0" y="377825"/>
            <a:ext cx="10515600" cy="5741988"/>
          </a:xfrm>
        </p:spPr>
        <p:txBody>
          <a:bodyPr>
            <a:normAutofit lnSpcReduction="10000"/>
          </a:bodyPr>
          <a:lstStyle/>
          <a:p>
            <a:r>
              <a:rPr lang="hr-HR" sz="3200" dirty="0"/>
              <a:t>Znate li što su to digitalni tragovi? </a:t>
            </a:r>
          </a:p>
          <a:p>
            <a:r>
              <a:rPr lang="hr-HR" sz="3200" dirty="0"/>
              <a:t>Kako ostavljamo digitalne tragove? </a:t>
            </a:r>
          </a:p>
          <a:p>
            <a:endParaRPr lang="hr-HR" sz="3200" dirty="0"/>
          </a:p>
          <a:p>
            <a:r>
              <a:rPr lang="hr-HR" sz="3200" dirty="0"/>
              <a:t>Digitalni tragovi sve su internetske informacije, pozitivne i negativne, koje su ostavljene namjerno ili slučajno, a koje smo stavili sami ili netko za nas. Svaki put kad se koristimo nekom internetskom stranicom na koju se trebamo prijaviti, ostavljamo trag. Razne poruke, podatci na društvenim mrežama, fotografije, filmovi mogu biti lako dostupni velikomu broju nepoznatih ljudi, mogu biti podijeljeni, umnoženi. Upravo zbog toga se jednom ostavljeni trag teško može ukloniti.</a:t>
            </a:r>
          </a:p>
          <a:p>
            <a:endParaRPr lang="hr-HR" dirty="0"/>
          </a:p>
          <a:p>
            <a:endParaRPr lang="hr-HR" dirty="0"/>
          </a:p>
        </p:txBody>
      </p:sp>
    </p:spTree>
    <p:extLst>
      <p:ext uri="{BB962C8B-B14F-4D97-AF65-F5344CB8AC3E}">
        <p14:creationId xmlns:p14="http://schemas.microsoft.com/office/powerpoint/2010/main" val="399266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A7F2F8-B34D-4132-858F-9EF530B78F69}"/>
              </a:ext>
            </a:extLst>
          </p:cNvPr>
          <p:cNvSpPr>
            <a:spLocks noGrp="1"/>
          </p:cNvSpPr>
          <p:nvPr>
            <p:ph type="title"/>
          </p:nvPr>
        </p:nvSpPr>
        <p:spPr/>
        <p:txBody>
          <a:bodyPr/>
          <a:lstStyle/>
          <a:p>
            <a:r>
              <a:rPr lang="hr-HR" dirty="0"/>
              <a:t>Vrste digitalnih tragova</a:t>
            </a:r>
          </a:p>
        </p:txBody>
      </p:sp>
      <p:sp>
        <p:nvSpPr>
          <p:cNvPr id="3" name="Rezervirano mjesto sadržaja 2">
            <a:extLst>
              <a:ext uri="{FF2B5EF4-FFF2-40B4-BE49-F238E27FC236}">
                <a16:creationId xmlns:a16="http://schemas.microsoft.com/office/drawing/2014/main" id="{7A9A3DBA-D0A7-4813-AAF5-FC24646A65EA}"/>
              </a:ext>
            </a:extLst>
          </p:cNvPr>
          <p:cNvSpPr>
            <a:spLocks noGrp="1"/>
          </p:cNvSpPr>
          <p:nvPr>
            <p:ph idx="1"/>
          </p:nvPr>
        </p:nvSpPr>
        <p:spPr/>
        <p:txBody>
          <a:bodyPr/>
          <a:lstStyle/>
          <a:p>
            <a:r>
              <a:rPr lang="hr-HR" dirty="0"/>
              <a:t/>
            </a:r>
            <a:br>
              <a:rPr lang="hr-HR" dirty="0"/>
            </a:br>
            <a:r>
              <a:rPr lang="hr-HR" b="1" dirty="0"/>
              <a:t>Aktivni digitalni trag</a:t>
            </a:r>
            <a:r>
              <a:rPr lang="hr-HR" dirty="0"/>
              <a:t> predstavlja skup svih naših objava, </a:t>
            </a:r>
            <a:r>
              <a:rPr lang="hr-HR" dirty="0" err="1"/>
              <a:t>klikova</a:t>
            </a:r>
            <a:r>
              <a:rPr lang="hr-HR" dirty="0"/>
              <a:t>, </a:t>
            </a:r>
            <a:r>
              <a:rPr lang="hr-HR" dirty="0" err="1"/>
              <a:t>lajkova</a:t>
            </a:r>
            <a:r>
              <a:rPr lang="hr-HR" dirty="0"/>
              <a:t>, snimljenih stranica i fotografija, video snimaka ili naših osobnih podataka koje smo svojevoljno postavili na internet. </a:t>
            </a:r>
          </a:p>
          <a:p>
            <a:pPr marL="0" indent="0">
              <a:buNone/>
            </a:pPr>
            <a:endParaRPr lang="hr-HR" dirty="0"/>
          </a:p>
          <a:p>
            <a:r>
              <a:rPr lang="hr-HR" dirty="0"/>
              <a:t/>
            </a:r>
            <a:br>
              <a:rPr lang="hr-HR" dirty="0"/>
            </a:br>
            <a:r>
              <a:rPr lang="hr-HR" b="1" dirty="0"/>
              <a:t>Pasivni digitalni trag</a:t>
            </a:r>
            <a:r>
              <a:rPr lang="hr-HR" dirty="0"/>
              <a:t> stvaraju drugi bez našeg znanja i volje, no nisu to samo one informacije koje vaši Facebook prijatelji objavljuju i </a:t>
            </a:r>
            <a:r>
              <a:rPr lang="hr-HR" dirty="0" err="1"/>
              <a:t>taguju</a:t>
            </a:r>
            <a:r>
              <a:rPr lang="hr-HR" dirty="0"/>
              <a:t> vas, to mogu biti informacije koje smo ostavili u nekim ustanovama.</a:t>
            </a:r>
          </a:p>
        </p:txBody>
      </p:sp>
    </p:spTree>
    <p:extLst>
      <p:ext uri="{BB962C8B-B14F-4D97-AF65-F5344CB8AC3E}">
        <p14:creationId xmlns:p14="http://schemas.microsoft.com/office/powerpoint/2010/main" val="235943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52432A2-EFED-4C78-8A5D-234270858A72}"/>
              </a:ext>
            </a:extLst>
          </p:cNvPr>
          <p:cNvSpPr>
            <a:spLocks noGrp="1"/>
          </p:cNvSpPr>
          <p:nvPr>
            <p:ph type="title"/>
          </p:nvPr>
        </p:nvSpPr>
        <p:spPr/>
        <p:txBody>
          <a:bodyPr/>
          <a:lstStyle/>
          <a:p>
            <a:r>
              <a:rPr lang="hr-HR" dirty="0"/>
              <a:t>Digitalni trag</a:t>
            </a:r>
          </a:p>
        </p:txBody>
      </p:sp>
      <p:sp>
        <p:nvSpPr>
          <p:cNvPr id="3" name="Rezervirano mjesto sadržaja 2">
            <a:extLst>
              <a:ext uri="{FF2B5EF4-FFF2-40B4-BE49-F238E27FC236}">
                <a16:creationId xmlns:a16="http://schemas.microsoft.com/office/drawing/2014/main" id="{1B51846C-58F6-4783-BCCA-7A94D8F723C3}"/>
              </a:ext>
            </a:extLst>
          </p:cNvPr>
          <p:cNvSpPr>
            <a:spLocks noGrp="1"/>
          </p:cNvSpPr>
          <p:nvPr>
            <p:ph idx="1"/>
          </p:nvPr>
        </p:nvSpPr>
        <p:spPr/>
        <p:txBody>
          <a:bodyPr/>
          <a:lstStyle/>
          <a:p>
            <a:r>
              <a:rPr lang="hr-HR" u="sng" dirty="0">
                <a:hlinkClick r:id="rId2"/>
              </a:rPr>
              <a:t>https://www.youtube.com/watch?v=lxy0s1NO7ns</a:t>
            </a:r>
            <a:endParaRPr lang="hr-HR" u="sng" dirty="0"/>
          </a:p>
          <a:p>
            <a:pPr marL="0" indent="0">
              <a:buNone/>
            </a:pPr>
            <a:endParaRPr lang="hr-HR" dirty="0"/>
          </a:p>
          <a:p>
            <a:r>
              <a:rPr lang="hr-HR" dirty="0"/>
              <a:t>Komu sve mogu biti dostupne informacije koje ostavljamo na internetu? Na koje se sve načine informacije mogu širiti?</a:t>
            </a:r>
          </a:p>
          <a:p>
            <a:r>
              <a:rPr lang="hr-HR" dirty="0"/>
              <a:t>Može li se jednom javno postavljena informacija obrisati? Jesu li digitalni tragovi uvijek negativni?</a:t>
            </a:r>
          </a:p>
          <a:p>
            <a:r>
              <a:rPr lang="hr-HR" dirty="0"/>
              <a:t>Navedite jedan primjer pozitivnoga digitalnog traga i jedan negativnoga.</a:t>
            </a:r>
          </a:p>
          <a:p>
            <a:endParaRPr lang="hr-HR" dirty="0"/>
          </a:p>
        </p:txBody>
      </p:sp>
    </p:spTree>
    <p:extLst>
      <p:ext uri="{BB962C8B-B14F-4D97-AF65-F5344CB8AC3E}">
        <p14:creationId xmlns:p14="http://schemas.microsoft.com/office/powerpoint/2010/main" val="151169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2018. VS 2019.</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9959" y="2120900"/>
            <a:ext cx="7098431" cy="4051300"/>
          </a:xfrm>
        </p:spPr>
      </p:pic>
    </p:spTree>
    <p:extLst>
      <p:ext uri="{BB962C8B-B14F-4D97-AF65-F5344CB8AC3E}">
        <p14:creationId xmlns:p14="http://schemas.microsoft.com/office/powerpoint/2010/main" val="158985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2015. VS 2025.</a:t>
            </a:r>
            <a:endParaRPr lang="hr-HR" dirty="0"/>
          </a:p>
        </p:txBody>
      </p:sp>
      <p:pic>
        <p:nvPicPr>
          <p:cNvPr id="6" name="Rezervirano mjesto sadržaja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7350" y="2120900"/>
            <a:ext cx="7103649" cy="4051300"/>
          </a:xfrm>
        </p:spPr>
      </p:pic>
    </p:spTree>
    <p:extLst>
      <p:ext uri="{BB962C8B-B14F-4D97-AF65-F5344CB8AC3E}">
        <p14:creationId xmlns:p14="http://schemas.microsoft.com/office/powerpoint/2010/main" val="1415258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2015. VS 2025.</a:t>
            </a:r>
            <a:endParaRPr lang="hr-HR" dirty="0"/>
          </a:p>
        </p:txBody>
      </p:sp>
      <p:sp>
        <p:nvSpPr>
          <p:cNvPr id="4" name="Rectangle 1"/>
          <p:cNvSpPr>
            <a:spLocks noGrp="1" noChangeArrowheads="1"/>
          </p:cNvSpPr>
          <p:nvPr>
            <p:ph idx="1"/>
          </p:nvPr>
        </p:nvSpPr>
        <p:spPr bwMode="auto">
          <a:xfrm>
            <a:off x="808591" y="1946209"/>
            <a:ext cx="11341566"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Char char="•"/>
              <a:tabLst/>
            </a:pPr>
            <a:r>
              <a:rPr kumimoji="0" lang="sr-Latn-RS" altLang="sr-Latn-RS" sz="2800" b="1" i="0" u="none" strike="noStrike" cap="none" normalizeH="0" baseline="0" dirty="0" smtClean="0">
                <a:ln>
                  <a:noFill/>
                </a:ln>
                <a:solidFill>
                  <a:schemeClr val="tx1"/>
                </a:solidFill>
                <a:effectLst/>
                <a:latin typeface="Arial" panose="020B0604020202020204" pitchFamily="34" charset="0"/>
              </a:rPr>
              <a:t>Dominacija videa:</a:t>
            </a:r>
            <a:r>
              <a:rPr kumimoji="0" lang="sr-Latn-RS" altLang="sr-Latn-RS" sz="2800" b="0" i="0" u="none" strike="noStrike" cap="none" normalizeH="0" baseline="0" dirty="0" smtClean="0">
                <a:ln>
                  <a:noFill/>
                </a:ln>
                <a:solidFill>
                  <a:schemeClr val="tx1"/>
                </a:solidFill>
                <a:effectLst/>
                <a:latin typeface="Arial" panose="020B0604020202020204" pitchFamily="34" charset="0"/>
              </a:rPr>
              <a:t> Dok je 2015. internet bio </a:t>
            </a:r>
            <a:r>
              <a:rPr kumimoji="0" lang="sr-Latn-RS" altLang="sr-Latn-RS" sz="2800" b="0" i="0" u="none" strike="noStrike" cap="none" normalizeH="0" baseline="0" dirty="0" err="1" smtClean="0">
                <a:ln>
                  <a:noFill/>
                </a:ln>
                <a:solidFill>
                  <a:schemeClr val="tx1"/>
                </a:solidFill>
                <a:effectLst/>
                <a:latin typeface="Arial" panose="020B0604020202020204" pitchFamily="34" charset="0"/>
              </a:rPr>
              <a:t>mješavina</a:t>
            </a:r>
            <a:r>
              <a:rPr kumimoji="0" lang="sr-Latn-RS" altLang="sr-Latn-RS" sz="2800" b="0" i="0" u="none" strike="noStrike" cap="none" normalizeH="0" baseline="0" dirty="0" smtClean="0">
                <a:ln>
                  <a:noFill/>
                </a:ln>
                <a:solidFill>
                  <a:schemeClr val="tx1"/>
                </a:solidFill>
                <a:effectLst/>
                <a:latin typeface="Arial" panose="020B0604020202020204" pitchFamily="34" charset="0"/>
              </a:rPr>
              <a:t> teksta i slika, </a:t>
            </a:r>
          </a:p>
          <a:p>
            <a:pPr marL="274320" lvl="1" indent="0" algn="just" eaLnBrk="0" fontAlgn="base" hangingPunct="0">
              <a:lnSpc>
                <a:spcPct val="100000"/>
              </a:lnSpc>
              <a:spcBef>
                <a:spcPct val="0"/>
              </a:spcBef>
              <a:spcAft>
                <a:spcPct val="0"/>
              </a:spcAft>
              <a:buClrTx/>
              <a:buSzTx/>
              <a:buNone/>
            </a:pPr>
            <a:r>
              <a:rPr kumimoji="0" lang="sr-Latn-RS" altLang="sr-Latn-RS" sz="2400" b="0" i="0" u="none" strike="noStrike" cap="none" normalizeH="0" baseline="0" dirty="0" smtClean="0">
                <a:ln>
                  <a:noFill/>
                </a:ln>
                <a:solidFill>
                  <a:schemeClr val="tx1"/>
                </a:solidFill>
                <a:effectLst/>
                <a:latin typeface="Arial" panose="020B0604020202020204" pitchFamily="34" charset="0"/>
              </a:rPr>
              <a:t>2025. on je gotovo isključivo video format (</a:t>
            </a:r>
            <a:r>
              <a:rPr kumimoji="0" lang="sr-Latn-RS" altLang="sr-Latn-RS" sz="2400" b="0" i="0" u="none" strike="noStrike" cap="none" normalizeH="0" baseline="0" dirty="0" err="1" smtClean="0">
                <a:ln>
                  <a:noFill/>
                </a:ln>
                <a:solidFill>
                  <a:schemeClr val="tx1"/>
                </a:solidFill>
                <a:effectLst/>
                <a:latin typeface="Arial" panose="020B0604020202020204" pitchFamily="34" charset="0"/>
              </a:rPr>
              <a:t>TikTok</a:t>
            </a:r>
            <a:r>
              <a:rPr kumimoji="0" lang="sr-Latn-RS" altLang="sr-Latn-RS" sz="2400" b="0" i="0" u="none" strike="noStrike" cap="none" normalizeH="0" baseline="0" dirty="0" smtClean="0">
                <a:ln>
                  <a:noFill/>
                </a:ln>
                <a:solidFill>
                  <a:schemeClr val="tx1"/>
                </a:solidFill>
                <a:effectLst/>
                <a:latin typeface="Arial" panose="020B0604020202020204" pitchFamily="34" charset="0"/>
              </a:rPr>
              <a:t>, </a:t>
            </a:r>
            <a:r>
              <a:rPr kumimoji="0" lang="sr-Latn-RS" altLang="sr-Latn-RS" sz="2400" b="0" i="0" u="none" strike="noStrike" cap="none" normalizeH="0" baseline="0" dirty="0" err="1" smtClean="0">
                <a:ln>
                  <a:noFill/>
                </a:ln>
                <a:solidFill>
                  <a:schemeClr val="tx1"/>
                </a:solidFill>
                <a:effectLst/>
                <a:latin typeface="Arial" panose="020B0604020202020204" pitchFamily="34" charset="0"/>
              </a:rPr>
              <a:t>Reels</a:t>
            </a:r>
            <a:r>
              <a:rPr kumimoji="0" lang="sr-Latn-RS" altLang="sr-Latn-RS" sz="2400" b="0" i="0" u="none" strike="noStrike" cap="none" normalizeH="0" baseline="0" dirty="0" smtClean="0">
                <a:ln>
                  <a:noFill/>
                </a:ln>
                <a:solidFill>
                  <a:schemeClr val="tx1"/>
                </a:solidFill>
                <a:effectLst/>
                <a:latin typeface="Arial" panose="020B0604020202020204" pitchFamily="34" charset="0"/>
              </a:rPr>
              <a:t>, </a:t>
            </a:r>
            <a:r>
              <a:rPr kumimoji="0" lang="sr-Latn-RS" altLang="sr-Latn-RS" sz="2400" b="0" i="0" u="none" strike="noStrike" cap="none" normalizeH="0" baseline="0" dirty="0" err="1" smtClean="0">
                <a:ln>
                  <a:noFill/>
                </a:ln>
                <a:solidFill>
                  <a:schemeClr val="tx1"/>
                </a:solidFill>
                <a:effectLst/>
                <a:latin typeface="Arial" panose="020B0604020202020204" pitchFamily="34" charset="0"/>
              </a:rPr>
              <a:t>YouTube</a:t>
            </a:r>
            <a:r>
              <a:rPr kumimoji="0" lang="sr-Latn-RS" altLang="sr-Latn-RS" sz="2400" b="0" i="0" u="none" strike="noStrike" cap="none" normalizeH="0" baseline="0" dirty="0" smtClean="0">
                <a:ln>
                  <a:noFill/>
                </a:ln>
                <a:solidFill>
                  <a:schemeClr val="tx1"/>
                </a:solidFill>
                <a:effectLst/>
                <a:latin typeface="Arial" panose="020B0604020202020204" pitchFamily="34" charset="0"/>
              </a:rPr>
              <a:t> </a:t>
            </a:r>
            <a:r>
              <a:rPr kumimoji="0" lang="sr-Latn-RS" altLang="sr-Latn-RS" sz="2400" b="0" i="0" u="none" strike="noStrike" cap="none" normalizeH="0" baseline="0" dirty="0" err="1" smtClean="0">
                <a:ln>
                  <a:noFill/>
                </a:ln>
                <a:solidFill>
                  <a:schemeClr val="tx1"/>
                </a:solidFill>
                <a:effectLst/>
                <a:latin typeface="Arial" panose="020B0604020202020204" pitchFamily="34" charset="0"/>
              </a:rPr>
              <a:t>Shorts</a:t>
            </a:r>
            <a:r>
              <a:rPr kumimoji="0" lang="sr-Latn-RS" altLang="sr-Latn-RS" sz="2400" b="0" i="0" u="none" strike="noStrike" cap="none" normalizeH="0" baseline="0" dirty="0" smtClean="0">
                <a:ln>
                  <a:noFill/>
                </a:ln>
                <a:solidFill>
                  <a:schemeClr val="tx1"/>
                </a:solidFill>
                <a:effectLst/>
                <a:latin typeface="Arial" panose="020B0604020202020204" pitchFamily="34" charset="0"/>
              </a:rPr>
              <a:t>).</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sr-Latn-RS" altLang="sr-Latn-RS" sz="2800" b="1" i="0" u="none" strike="noStrike" cap="none" normalizeH="0" baseline="0" dirty="0" err="1" smtClean="0">
                <a:ln>
                  <a:noFill/>
                </a:ln>
                <a:solidFill>
                  <a:schemeClr val="tx1"/>
                </a:solidFill>
                <a:effectLst/>
                <a:latin typeface="Arial" panose="020B0604020202020204" pitchFamily="34" charset="0"/>
              </a:rPr>
              <a:t>Umjetna</a:t>
            </a:r>
            <a:r>
              <a:rPr kumimoji="0" lang="sr-Latn-RS" altLang="sr-Latn-RS" sz="2800" b="1" i="0" u="none" strike="noStrike" cap="none" normalizeH="0" baseline="0" dirty="0" smtClean="0">
                <a:ln>
                  <a:noFill/>
                </a:ln>
                <a:solidFill>
                  <a:schemeClr val="tx1"/>
                </a:solidFill>
                <a:effectLst/>
                <a:latin typeface="Arial" panose="020B0604020202020204" pitchFamily="34" charset="0"/>
              </a:rPr>
              <a:t> inteligencija (AI):</a:t>
            </a:r>
            <a:r>
              <a:rPr kumimoji="0" lang="sr-Latn-RS" altLang="sr-Latn-RS" sz="2800" b="0" i="0" u="none" strike="noStrike" cap="none" normalizeH="0" baseline="0" dirty="0" smtClean="0">
                <a:ln>
                  <a:noFill/>
                </a:ln>
                <a:solidFill>
                  <a:schemeClr val="tx1"/>
                </a:solidFill>
                <a:effectLst/>
                <a:latin typeface="Arial" panose="020B0604020202020204" pitchFamily="34" charset="0"/>
              </a:rPr>
              <a:t> U 2015. AI je bio u pozadini algoritama. </a:t>
            </a:r>
          </a:p>
          <a:p>
            <a:pPr marL="274320" lvl="1" indent="0" algn="just" eaLnBrk="0" fontAlgn="base" hangingPunct="0">
              <a:lnSpc>
                <a:spcPct val="100000"/>
              </a:lnSpc>
              <a:spcBef>
                <a:spcPct val="0"/>
              </a:spcBef>
              <a:spcAft>
                <a:spcPct val="0"/>
              </a:spcAft>
              <a:buClrTx/>
              <a:buSzTx/>
              <a:buNone/>
            </a:pPr>
            <a:r>
              <a:rPr kumimoji="0" lang="sr-Latn-RS" altLang="sr-Latn-RS" sz="2400" b="0" i="0" u="none" strike="noStrike" cap="none" normalizeH="0" baseline="0" dirty="0" smtClean="0">
                <a:ln>
                  <a:noFill/>
                </a:ln>
                <a:solidFill>
                  <a:schemeClr val="tx1"/>
                </a:solidFill>
                <a:effectLst/>
                <a:latin typeface="Arial" panose="020B0604020202020204" pitchFamily="34" charset="0"/>
              </a:rPr>
              <a:t>U 2025. minuti, </a:t>
            </a:r>
            <a:r>
              <a:rPr kumimoji="0" lang="sr-Latn-RS" altLang="sr-Latn-RS" sz="2400" b="0" i="0" u="none" strike="noStrike" cap="none" normalizeH="0" baseline="0" dirty="0" err="1" smtClean="0">
                <a:ln>
                  <a:noFill/>
                </a:ln>
                <a:solidFill>
                  <a:schemeClr val="tx1"/>
                </a:solidFill>
                <a:effectLst/>
                <a:latin typeface="Arial" panose="020B0604020202020204" pitchFamily="34" charset="0"/>
              </a:rPr>
              <a:t>procjenjuje</a:t>
            </a:r>
            <a:r>
              <a:rPr kumimoji="0" lang="sr-Latn-RS" altLang="sr-Latn-RS" sz="2400" b="0" i="0" u="none" strike="noStrike" cap="none" normalizeH="0" baseline="0" dirty="0" smtClean="0">
                <a:ln>
                  <a:noFill/>
                </a:ln>
                <a:solidFill>
                  <a:schemeClr val="tx1"/>
                </a:solidFill>
                <a:effectLst/>
                <a:latin typeface="Arial" panose="020B0604020202020204" pitchFamily="34" charset="0"/>
              </a:rPr>
              <a:t> se da se generira </a:t>
            </a:r>
          </a:p>
          <a:p>
            <a:pPr marL="274320" lvl="1" indent="0" algn="just" eaLnBrk="0" fontAlgn="base" hangingPunct="0">
              <a:lnSpc>
                <a:spcPct val="100000"/>
              </a:lnSpc>
              <a:spcBef>
                <a:spcPct val="0"/>
              </a:spcBef>
              <a:spcAft>
                <a:spcPct val="0"/>
              </a:spcAft>
              <a:buClrTx/>
              <a:buSzTx/>
              <a:buNone/>
            </a:pPr>
            <a:r>
              <a:rPr kumimoji="0" lang="sr-Latn-RS" altLang="sr-Latn-RS" sz="2400" b="0" i="0" u="none" strike="noStrike" cap="none" normalizeH="0" baseline="0" dirty="0" smtClean="0">
                <a:ln>
                  <a:noFill/>
                </a:ln>
                <a:solidFill>
                  <a:schemeClr val="tx1"/>
                </a:solidFill>
                <a:effectLst/>
                <a:latin typeface="Arial" panose="020B0604020202020204" pitchFamily="34" charset="0"/>
              </a:rPr>
              <a:t>preko </a:t>
            </a:r>
            <a:r>
              <a:rPr kumimoji="0" lang="sr-Latn-RS" altLang="sr-Latn-RS" sz="2400" b="1" i="0" u="none" strike="noStrike" cap="none" normalizeH="0" baseline="0" dirty="0" smtClean="0">
                <a:ln>
                  <a:noFill/>
                </a:ln>
                <a:solidFill>
                  <a:schemeClr val="tx1"/>
                </a:solidFill>
                <a:effectLst/>
                <a:latin typeface="Arial" panose="020B0604020202020204" pitchFamily="34" charset="0"/>
              </a:rPr>
              <a:t>100,000 AI upita</a:t>
            </a:r>
            <a:r>
              <a:rPr kumimoji="0" lang="sr-Latn-RS" altLang="sr-Latn-RS" sz="2400" b="0" i="0" u="none" strike="noStrike" cap="none" normalizeH="0" baseline="0" dirty="0" smtClean="0">
                <a:ln>
                  <a:noFill/>
                </a:ln>
                <a:solidFill>
                  <a:schemeClr val="tx1"/>
                </a:solidFill>
                <a:effectLst/>
                <a:latin typeface="Arial" panose="020B0604020202020204" pitchFamily="34" charset="0"/>
              </a:rPr>
              <a:t> (</a:t>
            </a:r>
            <a:r>
              <a:rPr kumimoji="0" lang="sr-Latn-RS" altLang="sr-Latn-RS" sz="2400" b="0" i="0" u="none" strike="noStrike" cap="none" normalizeH="0" baseline="0" dirty="0" err="1" smtClean="0">
                <a:ln>
                  <a:noFill/>
                </a:ln>
                <a:solidFill>
                  <a:schemeClr val="tx1"/>
                </a:solidFill>
                <a:effectLst/>
                <a:latin typeface="Arial" panose="020B0604020202020204" pitchFamily="34" charset="0"/>
              </a:rPr>
              <a:t>ChatGPT</a:t>
            </a:r>
            <a:r>
              <a:rPr kumimoji="0" lang="sr-Latn-RS" altLang="sr-Latn-RS" sz="2400" b="0" i="0" u="none" strike="noStrike" cap="none" normalizeH="0" baseline="0" dirty="0" smtClean="0">
                <a:ln>
                  <a:noFill/>
                </a:ln>
                <a:solidFill>
                  <a:schemeClr val="tx1"/>
                </a:solidFill>
                <a:effectLst/>
                <a:latin typeface="Arial" panose="020B0604020202020204" pitchFamily="34" charset="0"/>
              </a:rPr>
              <a:t> i slični) svake sekunde.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sr-Latn-RS" altLang="sr-Latn-RS" sz="2800" b="1" i="0" u="none" strike="noStrike" cap="none" normalizeH="0" baseline="0" dirty="0" smtClean="0">
                <a:ln>
                  <a:noFill/>
                </a:ln>
                <a:solidFill>
                  <a:schemeClr val="tx1"/>
                </a:solidFill>
                <a:effectLst/>
                <a:latin typeface="Arial" panose="020B0604020202020204" pitchFamily="34" charset="0"/>
              </a:rPr>
              <a:t>Ekonomija:</a:t>
            </a:r>
            <a:r>
              <a:rPr kumimoji="0" lang="sr-Latn-RS" altLang="sr-Latn-RS" sz="2800" b="0" i="0" u="none" strike="noStrike" cap="none" normalizeH="0" baseline="0" dirty="0" smtClean="0">
                <a:ln>
                  <a:noFill/>
                </a:ln>
                <a:solidFill>
                  <a:schemeClr val="tx1"/>
                </a:solidFill>
                <a:effectLst/>
                <a:latin typeface="Arial" panose="020B0604020202020204" pitchFamily="34" charset="0"/>
              </a:rPr>
              <a:t> Iznos novca potrošen u jednoj minuti </a:t>
            </a:r>
            <a:r>
              <a:rPr kumimoji="0" lang="sr-Latn-RS" altLang="sr-Latn-RS" sz="2800" b="0" i="0" u="none" strike="noStrike" cap="none" normalizeH="0" baseline="0" dirty="0" err="1" smtClean="0">
                <a:ln>
                  <a:noFill/>
                </a:ln>
                <a:solidFill>
                  <a:schemeClr val="tx1"/>
                </a:solidFill>
                <a:effectLst/>
                <a:latin typeface="Arial" panose="020B0604020202020204" pitchFamily="34" charset="0"/>
              </a:rPr>
              <a:t>online</a:t>
            </a:r>
            <a:r>
              <a:rPr kumimoji="0" lang="sr-Latn-RS" altLang="sr-Latn-RS" sz="2800" b="0" i="0" u="none" strike="noStrike" cap="none" normalizeH="0" baseline="0" dirty="0" smtClean="0">
                <a:ln>
                  <a:noFill/>
                </a:ln>
                <a:solidFill>
                  <a:schemeClr val="tx1"/>
                </a:solidFill>
                <a:effectLst/>
                <a:latin typeface="Arial" panose="020B0604020202020204" pitchFamily="34" charset="0"/>
              </a:rPr>
              <a:t> </a:t>
            </a:r>
          </a:p>
          <a:p>
            <a:pPr marL="274320" lvl="1" indent="0" algn="just" eaLnBrk="0" fontAlgn="base" hangingPunct="0">
              <a:lnSpc>
                <a:spcPct val="100000"/>
              </a:lnSpc>
              <a:spcBef>
                <a:spcPct val="0"/>
              </a:spcBef>
              <a:spcAft>
                <a:spcPct val="0"/>
              </a:spcAft>
              <a:buClrTx/>
              <a:buSzTx/>
              <a:buNone/>
            </a:pPr>
            <a:r>
              <a:rPr kumimoji="0" lang="sr-Latn-RS" altLang="sr-Latn-RS" sz="2400" b="0" i="0" u="none" strike="noStrike" cap="none" normalizeH="0" baseline="0" dirty="0" smtClean="0">
                <a:ln>
                  <a:noFill/>
                </a:ln>
                <a:solidFill>
                  <a:schemeClr val="tx1"/>
                </a:solidFill>
                <a:effectLst/>
                <a:latin typeface="Arial" panose="020B0604020202020204" pitchFamily="34" charset="0"/>
              </a:rPr>
              <a:t>porastao je gotovo deset puta zbog globalne digitalizacije trgovine.</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sr-Latn-RS" altLang="sr-Latn-RS" sz="2800" b="1" i="0" u="none" strike="noStrike" cap="none" normalizeH="0" baseline="0" dirty="0" err="1" smtClean="0">
                <a:ln>
                  <a:noFill/>
                </a:ln>
                <a:solidFill>
                  <a:schemeClr val="tx1"/>
                </a:solidFill>
                <a:effectLst/>
                <a:latin typeface="Arial" panose="020B0604020202020204" pitchFamily="34" charset="0"/>
              </a:rPr>
              <a:t>Streaming</a:t>
            </a:r>
            <a:r>
              <a:rPr kumimoji="0" lang="sr-Latn-RS" altLang="sr-Latn-RS" sz="2800" b="1" i="0" u="none" strike="noStrike" cap="none" normalizeH="0" baseline="0" dirty="0" smtClean="0">
                <a:ln>
                  <a:noFill/>
                </a:ln>
                <a:solidFill>
                  <a:schemeClr val="tx1"/>
                </a:solidFill>
                <a:effectLst/>
                <a:latin typeface="Arial" panose="020B0604020202020204" pitchFamily="34" charset="0"/>
              </a:rPr>
              <a:t> ratovi:</a:t>
            </a:r>
            <a:r>
              <a:rPr kumimoji="0" lang="sr-Latn-RS" altLang="sr-Latn-RS" sz="2800" b="0" i="0" u="none" strike="noStrike" cap="none" normalizeH="0" baseline="0" dirty="0" smtClean="0">
                <a:ln>
                  <a:noFill/>
                </a:ln>
                <a:solidFill>
                  <a:schemeClr val="tx1"/>
                </a:solidFill>
                <a:effectLst/>
                <a:latin typeface="Arial" panose="020B0604020202020204" pitchFamily="34" charset="0"/>
              </a:rPr>
              <a:t> </a:t>
            </a:r>
            <a:r>
              <a:rPr kumimoji="0" lang="sr-Latn-RS" altLang="sr-Latn-RS" sz="2800" b="0" i="0" u="none" strike="noStrike" cap="none" normalizeH="0" baseline="0" dirty="0" err="1" smtClean="0">
                <a:ln>
                  <a:noFill/>
                </a:ln>
                <a:solidFill>
                  <a:schemeClr val="tx1"/>
                </a:solidFill>
                <a:effectLst/>
                <a:latin typeface="Arial" panose="020B0604020202020204" pitchFamily="34" charset="0"/>
              </a:rPr>
              <a:t>Netflix</a:t>
            </a:r>
            <a:r>
              <a:rPr kumimoji="0" lang="sr-Latn-RS" altLang="sr-Latn-RS" sz="2800" b="0" i="0" u="none" strike="noStrike" cap="none" normalizeH="0" baseline="0" dirty="0" smtClean="0">
                <a:ln>
                  <a:noFill/>
                </a:ln>
                <a:solidFill>
                  <a:schemeClr val="tx1"/>
                </a:solidFill>
                <a:effectLst/>
                <a:latin typeface="Arial" panose="020B0604020202020204" pitchFamily="34" charset="0"/>
              </a:rPr>
              <a:t> više nije sam; </a:t>
            </a:r>
          </a:p>
          <a:p>
            <a:pPr marL="274320" lvl="1" indent="0" algn="just" eaLnBrk="0" fontAlgn="base" hangingPunct="0">
              <a:lnSpc>
                <a:spcPct val="100000"/>
              </a:lnSpc>
              <a:spcBef>
                <a:spcPct val="0"/>
              </a:spcBef>
              <a:spcAft>
                <a:spcPct val="0"/>
              </a:spcAft>
              <a:buClrTx/>
              <a:buSzTx/>
              <a:buNone/>
            </a:pPr>
            <a:r>
              <a:rPr kumimoji="0" lang="sr-Latn-RS" altLang="sr-Latn-RS" sz="2400" b="0" i="0" u="none" strike="noStrike" cap="none" normalizeH="0" baseline="0" dirty="0" smtClean="0">
                <a:ln>
                  <a:noFill/>
                </a:ln>
                <a:solidFill>
                  <a:schemeClr val="tx1"/>
                </a:solidFill>
                <a:effectLst/>
                <a:latin typeface="Arial" panose="020B0604020202020204" pitchFamily="34" charset="0"/>
              </a:rPr>
              <a:t>2025. minuta uključuje kombinirane podatke </a:t>
            </a:r>
          </a:p>
          <a:p>
            <a:pPr marL="274320" lvl="1" indent="0" algn="just" eaLnBrk="0" fontAlgn="base" hangingPunct="0">
              <a:lnSpc>
                <a:spcPct val="100000"/>
              </a:lnSpc>
              <a:spcBef>
                <a:spcPct val="0"/>
              </a:spcBef>
              <a:spcAft>
                <a:spcPct val="0"/>
              </a:spcAft>
              <a:buClrTx/>
              <a:buSzTx/>
              <a:buNone/>
            </a:pPr>
            <a:r>
              <a:rPr kumimoji="0" lang="sr-Latn-RS" altLang="sr-Latn-RS" sz="2400" b="0" i="0" u="none" strike="noStrike" cap="none" normalizeH="0" baseline="0" dirty="0" err="1" smtClean="0">
                <a:ln>
                  <a:noFill/>
                </a:ln>
                <a:solidFill>
                  <a:schemeClr val="tx1"/>
                </a:solidFill>
                <a:effectLst/>
                <a:latin typeface="Arial" panose="020B0604020202020204" pitchFamily="34" charset="0"/>
              </a:rPr>
              <a:t>Disney</a:t>
            </a:r>
            <a:r>
              <a:rPr kumimoji="0" lang="sr-Latn-RS" altLang="sr-Latn-RS" sz="2400" b="0" i="0" u="none" strike="noStrike" cap="none" normalizeH="0" baseline="0" dirty="0" smtClean="0">
                <a:ln>
                  <a:noFill/>
                </a:ln>
                <a:solidFill>
                  <a:schemeClr val="tx1"/>
                </a:solidFill>
                <a:effectLst/>
                <a:latin typeface="Arial" panose="020B0604020202020204" pitchFamily="34" charset="0"/>
              </a:rPr>
              <a:t>+, HBO </a:t>
            </a:r>
            <a:r>
              <a:rPr kumimoji="0" lang="sr-Latn-RS" altLang="sr-Latn-RS" sz="2400" b="0" i="0" u="none" strike="noStrike" cap="none" normalizeH="0" baseline="0" dirty="0" err="1" smtClean="0">
                <a:ln>
                  <a:noFill/>
                </a:ln>
                <a:solidFill>
                  <a:schemeClr val="tx1"/>
                </a:solidFill>
                <a:effectLst/>
                <a:latin typeface="Arial" panose="020B0604020202020204" pitchFamily="34" charset="0"/>
              </a:rPr>
              <a:t>Max</a:t>
            </a:r>
            <a:r>
              <a:rPr kumimoji="0" lang="sr-Latn-RS" altLang="sr-Latn-RS" sz="2400" b="0" i="0" u="none" strike="noStrike" cap="none" normalizeH="0" baseline="0" dirty="0" smtClean="0">
                <a:ln>
                  <a:noFill/>
                </a:ln>
                <a:solidFill>
                  <a:schemeClr val="tx1"/>
                </a:solidFill>
                <a:effectLst/>
                <a:latin typeface="Arial" panose="020B0604020202020204" pitchFamily="34" charset="0"/>
              </a:rPr>
              <a:t>, Prime Video i ostalih </a:t>
            </a:r>
          </a:p>
          <a:p>
            <a:pPr marL="274320" lvl="1" indent="0" algn="just" eaLnBrk="0" fontAlgn="base" hangingPunct="0">
              <a:lnSpc>
                <a:spcPct val="100000"/>
              </a:lnSpc>
              <a:spcBef>
                <a:spcPct val="0"/>
              </a:spcBef>
              <a:spcAft>
                <a:spcPct val="0"/>
              </a:spcAft>
              <a:buClrTx/>
              <a:buSzTx/>
              <a:buNone/>
            </a:pPr>
            <a:r>
              <a:rPr kumimoji="0" lang="sr-Latn-RS" altLang="sr-Latn-RS" sz="2400" b="0" i="0" u="none" strike="noStrike" cap="none" normalizeH="0" baseline="0" dirty="0" smtClean="0">
                <a:ln>
                  <a:noFill/>
                </a:ln>
                <a:solidFill>
                  <a:schemeClr val="tx1"/>
                </a:solidFill>
                <a:effectLst/>
                <a:latin typeface="Arial" panose="020B0604020202020204" pitchFamily="34" charset="0"/>
              </a:rPr>
              <a:t>koji su 2015. bili u povojima ili nisu postojali.</a:t>
            </a:r>
          </a:p>
        </p:txBody>
      </p:sp>
    </p:spTree>
    <p:extLst>
      <p:ext uri="{BB962C8B-B14F-4D97-AF65-F5344CB8AC3E}">
        <p14:creationId xmlns:p14="http://schemas.microsoft.com/office/powerpoint/2010/main" val="19513432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og od drveta">
  <a:themeElements>
    <a:clrScheme name="Slog od drvet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Slog od drveta">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log od drvet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TM03090434[[fn=Vrsta drva]]</Template>
  <TotalTime>92</TotalTime>
  <Words>881</Words>
  <Application>Microsoft Office PowerPoint</Application>
  <PresentationFormat>Široki zaslon</PresentationFormat>
  <Paragraphs>154</Paragraphs>
  <Slides>28</Slides>
  <Notes>9</Notes>
  <HiddenSlides>0</HiddenSlides>
  <MMClips>0</MMClips>
  <ScaleCrop>false</ScaleCrop>
  <HeadingPairs>
    <vt:vector size="6" baseType="variant">
      <vt:variant>
        <vt:lpstr>Korišteni fontovi</vt:lpstr>
      </vt:variant>
      <vt:variant>
        <vt:i4>5</vt:i4>
      </vt:variant>
      <vt:variant>
        <vt:lpstr>Tema</vt:lpstr>
      </vt:variant>
      <vt:variant>
        <vt:i4>1</vt:i4>
      </vt:variant>
      <vt:variant>
        <vt:lpstr>Naslovi slajdova</vt:lpstr>
      </vt:variant>
      <vt:variant>
        <vt:i4>28</vt:i4>
      </vt:variant>
    </vt:vector>
  </HeadingPairs>
  <TitlesOfParts>
    <vt:vector size="34" baseType="lpstr">
      <vt:lpstr>Arial</vt:lpstr>
      <vt:lpstr>Calibri</vt:lpstr>
      <vt:lpstr>Rockwell</vt:lpstr>
      <vt:lpstr>Rockwell Condensed</vt:lpstr>
      <vt:lpstr>Wingdings</vt:lpstr>
      <vt:lpstr>Slog od drveta</vt:lpstr>
      <vt:lpstr>Digitalni tragovi</vt:lpstr>
      <vt:lpstr>Što predstavlja slika?</vt:lpstr>
      <vt:lpstr>PowerPoint prezentacija</vt:lpstr>
      <vt:lpstr>PowerPoint prezentacija</vt:lpstr>
      <vt:lpstr>Vrste digitalnih tragova</vt:lpstr>
      <vt:lpstr>Digitalni trag</vt:lpstr>
      <vt:lpstr>2018. VS 2019.</vt:lpstr>
      <vt:lpstr>2015. VS 2025.</vt:lpstr>
      <vt:lpstr>2015. VS 2025.</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5 pravila dobre lozinke</vt:lpstr>
      <vt:lpstr>5 pravila dobre lozinke</vt:lpstr>
      <vt:lpstr>Osobni podaci</vt:lpstr>
      <vt:lpstr>Savjeti:</vt:lpstr>
      <vt:lpstr>Netiquette-pravila ponašanja na internetu</vt:lpstr>
      <vt:lpstr>PowerPoint prezentacija</vt:lpstr>
      <vt:lpstr>PowerPoint prezentacija</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Digitalni tragovi</dc:title>
  <dc:creator>Natasa Zvonar</dc:creator>
  <cp:lastModifiedBy>Nataša</cp:lastModifiedBy>
  <cp:revision>11</cp:revision>
  <dcterms:created xsi:type="dcterms:W3CDTF">2018-09-15T14:09:49Z</dcterms:created>
  <dcterms:modified xsi:type="dcterms:W3CDTF">2026-04-19T18:48:37Z</dcterms:modified>
</cp:coreProperties>
</file>