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79" r:id="rId5"/>
    <p:sldId id="261" r:id="rId6"/>
    <p:sldId id="259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53B"/>
    <a:srgbClr val="F8F8F8"/>
    <a:srgbClr val="005E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rednji stil 2 - Isticanj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rednji stil 2 - Isticanj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265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005E6A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pic>
        <p:nvPicPr>
          <p:cNvPr id="8" name="Picture 7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E03D6649-05C6-4EFD-981B-72C90620EA1C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5167" y="2368982"/>
            <a:ext cx="4969448" cy="80801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1CCEE36-B5C7-4ABF-A3CA-450374669A3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61360" y="6351917"/>
            <a:ext cx="1669280" cy="346014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F6E41815-C417-4E66-9BB4-3967F4E97A5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5743" y="91441"/>
            <a:ext cx="2377272" cy="234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F26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F26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FFFF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93B3570-3239-404C-BC75-7F2A1EEF961E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28" y="279895"/>
            <a:ext cx="810260" cy="752475"/>
          </a:xfrm>
          <a:prstGeom prst="rect">
            <a:avLst/>
          </a:prstGeom>
        </p:spPr>
      </p:pic>
      <p:pic>
        <p:nvPicPr>
          <p:cNvPr id="10" name="Picture 9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7DB438C8-B39C-42E2-8439-AB3A138568AE}"/>
              </a:ext>
            </a:extLst>
          </p:cNvPr>
          <p:cNvPicPr/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4390" y="6437425"/>
            <a:ext cx="1783218" cy="289944"/>
          </a:xfrm>
          <a:prstGeom prst="rect">
            <a:avLst/>
          </a:prstGeom>
        </p:spPr>
      </p:pic>
      <p:pic>
        <p:nvPicPr>
          <p:cNvPr id="12" name="Slika 11">
            <a:extLst>
              <a:ext uri="{FF2B5EF4-FFF2-40B4-BE49-F238E27FC236}">
                <a16:creationId xmlns:a16="http://schemas.microsoft.com/office/drawing/2014/main" id="{EAD51DC9-F88B-40CA-94EB-F62BDE1126C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1046" y="162585"/>
            <a:ext cx="1001024" cy="987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F26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F26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FFFF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745F469-8714-46F3-80F8-6F82A9F0A557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28" y="279895"/>
            <a:ext cx="810260" cy="752475"/>
          </a:xfrm>
          <a:prstGeom prst="rect">
            <a:avLst/>
          </a:prstGeom>
        </p:spPr>
      </p:pic>
      <p:pic>
        <p:nvPicPr>
          <p:cNvPr id="14" name="Picture 13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38537656-73E9-4263-B3F6-7E4A09DD6933}"/>
              </a:ext>
            </a:extLst>
          </p:cNvPr>
          <p:cNvPicPr/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4390" y="6437425"/>
            <a:ext cx="1783218" cy="289944"/>
          </a:xfrm>
          <a:prstGeom prst="rect">
            <a:avLst/>
          </a:prstGeom>
        </p:spPr>
      </p:pic>
      <p:pic>
        <p:nvPicPr>
          <p:cNvPr id="15" name="Slika 14">
            <a:extLst>
              <a:ext uri="{FF2B5EF4-FFF2-40B4-BE49-F238E27FC236}">
                <a16:creationId xmlns:a16="http://schemas.microsoft.com/office/drawing/2014/main" id="{9D56F5B8-44D5-4B7E-94D6-BE795430161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1046" y="162585"/>
            <a:ext cx="1001024" cy="987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F2653B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411CC2E2-BB16-4ABA-8D6B-2CD493BBB1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65647" y="0"/>
            <a:ext cx="62610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F2653B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E383F133-8E49-4929-AD91-09B5736BFD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97004" y="0"/>
            <a:ext cx="62610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F26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F26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7" name="Picture 6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C7BDEA4D-93EF-44F9-87F5-F5623AA2C633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57" y="6372479"/>
            <a:ext cx="2082754" cy="338648"/>
          </a:xfrm>
          <a:prstGeom prst="rect">
            <a:avLst/>
          </a:prstGeom>
        </p:spPr>
      </p:pic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26.4.2026.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-sfera.hr/dodatni-digitalni-sadrzaji/5336bdbb-e568-41b5-a618-36da0e9eb7bd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4.3. Sprječavanje e-nasilja i govora mržnje</a:t>
            </a:r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5C286C-81E7-4B4A-B66F-9AD648340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je govor mržnje?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E191533-9163-4FD4-BEF7-D691DA201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40"/>
            <a:ext cx="10515600" cy="1731052"/>
          </a:xfrm>
        </p:spPr>
        <p:txBody>
          <a:bodyPr>
            <a:noAutofit/>
          </a:bodyPr>
          <a:lstStyle/>
          <a:p>
            <a:r>
              <a:rPr lang="hr-HR" dirty="0"/>
              <a:t>usmeni ili pisani oblik neprihvatljivog  govora koji otvoreno poziva na nasilje protiv pojedinca ili skupine (zbog nekog njezinog određenja)</a:t>
            </a:r>
          </a:p>
          <a:p>
            <a:r>
              <a:rPr lang="hr-HR" dirty="0"/>
              <a:t>u govor mržnje ne spada dobronamjerna kritika ili izražavanje negodovanja</a:t>
            </a:r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b="1" dirty="0"/>
              <a:t>	</a:t>
            </a:r>
            <a:endParaRPr lang="hr-HR" dirty="0"/>
          </a:p>
        </p:txBody>
      </p:sp>
      <p:graphicFrame>
        <p:nvGraphicFramePr>
          <p:cNvPr id="11" name="Tablic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760681"/>
              </p:ext>
            </p:extLst>
          </p:nvPr>
        </p:nvGraphicFramePr>
        <p:xfrm>
          <a:off x="2257696" y="4181990"/>
          <a:ext cx="6511836" cy="1981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511836">
                  <a:extLst>
                    <a:ext uri="{9D8B030D-6E8A-4147-A177-3AD203B41FA5}">
                      <a16:colId xmlns:a16="http://schemas.microsoft.com/office/drawing/2014/main" val="1655657459"/>
                    </a:ext>
                  </a:extLst>
                </a:gridCol>
              </a:tblGrid>
              <a:tr h="384544">
                <a:tc>
                  <a:txBody>
                    <a:bodyPr/>
                    <a:lstStyle/>
                    <a:p>
                      <a:r>
                        <a:rPr lang="hr-HR" sz="2000" b="0" dirty="0">
                          <a:solidFill>
                            <a:schemeClr val="tx1"/>
                          </a:solidFill>
                        </a:rPr>
                        <a:t>vrijeđanje nekoga na</a:t>
                      </a:r>
                      <a:r>
                        <a:rPr lang="hr-HR" sz="2000" b="0" baseline="0" dirty="0">
                          <a:solidFill>
                            <a:schemeClr val="tx1"/>
                          </a:solidFill>
                        </a:rPr>
                        <a:t> vjerskoj, nacionalnoj ili rasnoj osnovi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130514"/>
                  </a:ext>
                </a:extLst>
              </a:tr>
              <a:tr h="384544">
                <a:tc>
                  <a:txBody>
                    <a:bodyPr/>
                    <a:lstStyle/>
                    <a:p>
                      <a:r>
                        <a:rPr lang="hr-HR" sz="2000" dirty="0"/>
                        <a:t>crtanje simbola negativnog povijesnog konteksta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37484"/>
                  </a:ext>
                </a:extLst>
              </a:tr>
              <a:tr h="384544">
                <a:tc>
                  <a:txBody>
                    <a:bodyPr/>
                    <a:lstStyle/>
                    <a:p>
                      <a:r>
                        <a:rPr lang="hr-HR" sz="2000" dirty="0"/>
                        <a:t>izrada letaka s ponižavajućim sadržajima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7865573"/>
                  </a:ext>
                </a:extLst>
              </a:tr>
              <a:tr h="384544">
                <a:tc>
                  <a:txBody>
                    <a:bodyPr/>
                    <a:lstStyle/>
                    <a:p>
                      <a:r>
                        <a:rPr lang="hr-HR" sz="2000" dirty="0"/>
                        <a:t>osnivanje grupe mržnje na mrežama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873552"/>
                  </a:ext>
                </a:extLst>
              </a:tr>
              <a:tr h="384544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208379"/>
                  </a:ext>
                </a:extLst>
              </a:tr>
            </a:tbl>
          </a:graphicData>
        </a:graphic>
      </p:graphicFrame>
      <p:sp>
        <p:nvSpPr>
          <p:cNvPr id="14" name="TekstniOkvir 13"/>
          <p:cNvSpPr txBox="1"/>
          <p:nvPr/>
        </p:nvSpPr>
        <p:spPr>
          <a:xfrm>
            <a:off x="4136232" y="3643395"/>
            <a:ext cx="3105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dirty="0"/>
              <a:t>Primjeri govora mržnje: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7878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5C286C-81E7-4B4A-B66F-9AD648340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je e-nasilje?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E191533-9163-4FD4-BEF7-D691DA201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40"/>
            <a:ext cx="10515600" cy="677314"/>
          </a:xfrm>
        </p:spPr>
        <p:txBody>
          <a:bodyPr>
            <a:noAutofit/>
          </a:bodyPr>
          <a:lstStyle/>
          <a:p>
            <a:r>
              <a:rPr lang="hr-HR" dirty="0"/>
              <a:t>oblik nasilja koji se odvija putem interneta (</a:t>
            </a:r>
            <a:r>
              <a:rPr lang="hr-HR" i="1" dirty="0" err="1"/>
              <a:t>Cyberbullying</a:t>
            </a:r>
            <a:r>
              <a:rPr lang="hr-HR" dirty="0"/>
              <a:t>)</a:t>
            </a:r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b="1" dirty="0"/>
              <a:t>	</a:t>
            </a:r>
            <a:endParaRPr lang="hr-HR" dirty="0"/>
          </a:p>
        </p:txBody>
      </p:sp>
      <p:graphicFrame>
        <p:nvGraphicFramePr>
          <p:cNvPr id="11" name="Tablic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35915"/>
              </p:ext>
            </p:extLst>
          </p:nvPr>
        </p:nvGraphicFramePr>
        <p:xfrm>
          <a:off x="3292008" y="3051322"/>
          <a:ext cx="4646989" cy="1981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646989">
                  <a:extLst>
                    <a:ext uri="{9D8B030D-6E8A-4147-A177-3AD203B41FA5}">
                      <a16:colId xmlns:a16="http://schemas.microsoft.com/office/drawing/2014/main" val="1655657459"/>
                    </a:ext>
                  </a:extLst>
                </a:gridCol>
              </a:tblGrid>
              <a:tr h="384544">
                <a:tc>
                  <a:txBody>
                    <a:bodyPr/>
                    <a:lstStyle/>
                    <a:p>
                      <a:r>
                        <a:rPr lang="hr-HR" sz="2000" b="0" dirty="0">
                          <a:solidFill>
                            <a:schemeClr val="tx1"/>
                          </a:solidFill>
                        </a:rPr>
                        <a:t>pisanje uvredljivih komentara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130514"/>
                  </a:ext>
                </a:extLst>
              </a:tr>
              <a:tr h="384544">
                <a:tc>
                  <a:txBody>
                    <a:bodyPr/>
                    <a:lstStyle/>
                    <a:p>
                      <a:r>
                        <a:rPr lang="hr-HR" sz="2000" dirty="0"/>
                        <a:t>dijeljenje osobnih podataka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37484"/>
                  </a:ext>
                </a:extLst>
              </a:tr>
              <a:tr h="384544">
                <a:tc>
                  <a:txBody>
                    <a:bodyPr/>
                    <a:lstStyle/>
                    <a:p>
                      <a:r>
                        <a:rPr lang="hr-HR" sz="2000" dirty="0"/>
                        <a:t>širenje i poticanje govora mržnje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7865573"/>
                  </a:ext>
                </a:extLst>
              </a:tr>
              <a:tr h="384544">
                <a:tc>
                  <a:txBody>
                    <a:bodyPr/>
                    <a:lstStyle/>
                    <a:p>
                      <a:r>
                        <a:rPr lang="hr-HR" sz="2000" dirty="0"/>
                        <a:t>širenje prijetnji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873552"/>
                  </a:ext>
                </a:extLst>
              </a:tr>
              <a:tr h="384544">
                <a:tc>
                  <a:txBody>
                    <a:bodyPr/>
                    <a:lstStyle/>
                    <a:p>
                      <a:r>
                        <a:rPr lang="hr-HR" sz="2000" dirty="0"/>
                        <a:t>„provaljivanje” tuđih korisničkih računa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208379"/>
                  </a:ext>
                </a:extLst>
              </a:tr>
            </a:tbl>
          </a:graphicData>
        </a:graphic>
      </p:graphicFrame>
      <p:sp>
        <p:nvSpPr>
          <p:cNvPr id="14" name="TekstniOkvir 13"/>
          <p:cNvSpPr txBox="1"/>
          <p:nvPr/>
        </p:nvSpPr>
        <p:spPr>
          <a:xfrm>
            <a:off x="3979478" y="2589657"/>
            <a:ext cx="3272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dirty="0"/>
              <a:t>Primjeri </a:t>
            </a:r>
            <a:r>
              <a:rPr lang="hr-HR" sz="2400" dirty="0" err="1"/>
              <a:t>Cyberbullying</a:t>
            </a:r>
            <a:r>
              <a:rPr lang="hr-HR" sz="2400" dirty="0"/>
              <a:t>-a: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3944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5C286C-81E7-4B4A-B66F-9AD648340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Sprječavanje e-nasilja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2122938"/>
          </a:xfrm>
        </p:spPr>
        <p:txBody>
          <a:bodyPr/>
          <a:lstStyle/>
          <a:p>
            <a:r>
              <a:rPr lang="hr-HR" dirty="0"/>
              <a:t>poštovanje autorskih prava</a:t>
            </a:r>
          </a:p>
          <a:p>
            <a:r>
              <a:rPr lang="hr-HR" dirty="0"/>
              <a:t>poštovanje tuđe privatnosti</a:t>
            </a:r>
          </a:p>
          <a:p>
            <a:r>
              <a:rPr lang="hr-HR" dirty="0"/>
              <a:t>zaštita elektroničkog identiteta</a:t>
            </a:r>
          </a:p>
          <a:p>
            <a:r>
              <a:rPr lang="hr-HR" dirty="0"/>
              <a:t>zaštita osobnih podataka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kstniOkvir 8"/>
          <p:cNvSpPr txBox="1"/>
          <p:nvPr/>
        </p:nvSpPr>
        <p:spPr>
          <a:xfrm>
            <a:off x="1701030" y="4186649"/>
            <a:ext cx="8789937" cy="80021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r-H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 radimo drugima ono što ne želimo da oni rade nama!!!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539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 txBox="1">
            <a:spLocks/>
          </p:cNvSpPr>
          <p:nvPr/>
        </p:nvSpPr>
        <p:spPr>
          <a:xfrm>
            <a:off x="838199" y="194348"/>
            <a:ext cx="10515600" cy="96801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dirty="0"/>
              <a:t>Provjerite svoje znanje</a:t>
            </a:r>
          </a:p>
        </p:txBody>
      </p:sp>
      <p:sp>
        <p:nvSpPr>
          <p:cNvPr id="4" name="TekstniOkvir 3"/>
          <p:cNvSpPr txBox="1"/>
          <p:nvPr/>
        </p:nvSpPr>
        <p:spPr>
          <a:xfrm>
            <a:off x="838199" y="1358538"/>
            <a:ext cx="99451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/>
              <a:t>Odgovorite na sljedeća pitanja nakon što istražite čime se Alan Turing bavio, što je sve postigao i kako je na kraju njegov život završio.</a:t>
            </a:r>
            <a:endParaRPr lang="en-US" sz="2400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418" y="2869813"/>
            <a:ext cx="8097161" cy="2451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9191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3D304D-4E5E-48E4-9C9A-8FF37DDFD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Aktivnosti za učenike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36AB541-67BD-49A2-80D9-1F27E83B52F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/>
              <a:t>Radna bilježnica (str. 33 -34)</a:t>
            </a:r>
          </a:p>
          <a:p>
            <a:r>
              <a:rPr lang="hr-HR" dirty="0">
                <a:hlinkClick r:id="rId2"/>
              </a:rPr>
              <a:t>E-sfera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5116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</Words>
  <Application>Microsoft Office PowerPoint</Application>
  <PresentationFormat>Široki zaslon</PresentationFormat>
  <Paragraphs>34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4.3. Sprječavanje e-nasilja i govora mržnje</vt:lpstr>
      <vt:lpstr>Što je govor mržnje?</vt:lpstr>
      <vt:lpstr>Što je e-nasilje?</vt:lpstr>
      <vt:lpstr>Sprječavanje e-nasilja</vt:lpstr>
      <vt:lpstr>PowerPoint prezentacija</vt:lpstr>
      <vt:lpstr>Aktivnosti za učenike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Karlo Žeravica</dc:creator>
  <cp:lastModifiedBy>Admin</cp:lastModifiedBy>
  <cp:revision>81</cp:revision>
  <dcterms:created xsi:type="dcterms:W3CDTF">2021-04-08T02:08:44Z</dcterms:created>
  <dcterms:modified xsi:type="dcterms:W3CDTF">2026-04-26T20:23:02Z</dcterms:modified>
</cp:coreProperties>
</file>