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57" r:id="rId3"/>
    <p:sldId id="260" r:id="rId4"/>
    <p:sldId id="264" r:id="rId5"/>
    <p:sldId id="265" r:id="rId6"/>
    <p:sldId id="266" r:id="rId7"/>
    <p:sldId id="267" r:id="rId8"/>
    <p:sldId id="271" r:id="rId9"/>
    <p:sldId id="282" r:id="rId10"/>
    <p:sldId id="268" r:id="rId11"/>
    <p:sldId id="280" r:id="rId12"/>
    <p:sldId id="274" r:id="rId13"/>
    <p:sldId id="275" r:id="rId14"/>
    <p:sldId id="283" r:id="rId15"/>
    <p:sldId id="294" r:id="rId16"/>
    <p:sldId id="285" r:id="rId17"/>
    <p:sldId id="29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98193-7C47-4E0B-8EAF-84489E1F9772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3B739-130A-42E2-8821-2339C1964B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38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B865D-870D-4B36-8D2F-59FC7709A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94C36D-6A39-4D15-A69D-210F4FC15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7E491B-494F-46DA-9FD9-19BB1FD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0DF4EB-8B73-490B-A934-05741683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E18172-884A-4D36-918C-2BC63199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38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C7D5DB-534D-4DE7-9156-1B8E0093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2F6FE2A-C064-42C2-A977-BFEA2E9D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F7379C-6C7A-40CB-A10C-3C9C96E3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ABE6D4-8859-433B-BD0D-60698C88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CE2B6D-E55B-4423-BB64-F64D47C2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61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C454BA1-1D0A-41E4-9D5A-9E44E2E9D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6AD688D-1267-4042-BFA7-7DC34869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A0D3A1-FA0C-4046-A0FE-6D50F869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31CCEE-7EA1-4ED9-BD21-440A0CFD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112056-B20D-42B6-8C8C-D3C6A473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5168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992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hr-HR" spc="-5"/>
              <a:t>Page</a:t>
            </a:r>
            <a:r>
              <a:rPr lang="hr-HR" spc="-70"/>
              <a:t> </a:t>
            </a:r>
            <a:fld id="{81D60167-4931-47E6-BA6A-407CBD079E47}" type="slidenum">
              <a:rPr spc="-5" smtClean="0"/>
              <a:pPr marL="12700">
                <a:lnSpc>
                  <a:spcPts val="2090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2263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A66E8-4094-4E30-A02F-90930DA5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60CDF2-94D9-4C8F-AB16-6BF413284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2B472F-66F9-4BB8-ACD1-29189BCD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01CC14E-97D0-4F8D-B23B-156F98E8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5F92DF-39E5-4F58-90E4-4BD5694B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61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0C39E-CB45-4893-B1E0-603387A5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91851A-B8DA-4C2C-A8F4-49088E291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83EE38-D4DE-4120-8CB0-86727382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29C902-82A1-447B-8373-4DF13771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26F936-A7F9-43D8-956E-58A140D1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80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E7122-CFAA-4268-A3EB-85F1ECD3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940B85-83F5-4B7D-B859-61F6BF39D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4BB14BF-40B2-40E8-B672-921E4CC36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5CC4CD-76F0-40E2-A9D4-3D4AECB9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28BF56-EB7D-4AD2-903C-E22406E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2EB4578-5A8E-4603-991E-839CCB5E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76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32B1BF-E29A-44B6-98D8-697AB6C3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3210EE3-500D-436F-946E-0215AB85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7DA0C2D-A756-40B6-BF19-62A8F0812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16B8E58-7D56-4B6F-AC35-5BA7811D5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A07B3DA-3A91-4204-894C-ECC289038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289E159-DA2A-4816-8350-A5ECB590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0F9DC43-DDB8-4FC7-8E0A-4359FF73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BF4E66D-34A6-428B-A85A-BC4FEE5A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71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E38B87-1C4B-40FC-B140-F8A70065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A94DF2-E01D-4913-AD8D-35947D44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02205D5-9CA7-4A95-9EC9-74413560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5B042A-54AD-45F6-9BF5-1907D79C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03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349AFD8-B16D-4D83-A887-195FBC91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69A99AB-4F6C-4735-9B0B-14F6EC1E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7E98475-F0C8-4689-AC1A-DAECD5F2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93878D-EBFC-49DA-B23B-AEA8A1E8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7EC78F-B3AF-4F2D-B732-03F6F99BE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D4E4BBF-5988-4EDA-9417-5A6FFA142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AE0B81-F894-43C4-9464-198F0C11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84550DB-8584-4A83-9FAC-3721B7FD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429F1C8-C4A9-491A-97E7-9FA5772C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91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7AB768-164E-449E-866E-C84618DE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16A19C2-B7EA-40E9-BECB-A54AD808B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908841F-4C7F-40B4-93EF-011273663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D62A79-6D9B-426F-BC11-82AFC77D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49DE42-F04A-49FD-9412-F207439F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7A6F70-20CF-4B54-B107-B8437522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9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3BAF97D-8B70-457B-A2F8-30EDCD0F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DE0E183-8159-481F-BD74-65D80096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D1CD46-C214-4F39-AF76-0F14AA3BC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48EA-F3FE-4C42-9697-B335CDC61841}" type="datetimeFigureOut">
              <a:rPr lang="hr-HR" smtClean="0"/>
              <a:t>11.5.2019.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1AB64F-E496-43DD-96CB-775B61B3C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C03080-7502-48CF-93D2-2AFD24DC5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7967-E627-41F2-91AC-63FA40A2B4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78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ureinfotech.com/2012/07/19/office-2013-review-metro-features-cloud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office.org/download/" TargetMode="External"/><Relationship Id="rId2" Type="http://schemas.openxmlformats.org/officeDocument/2006/relationships/hyperlink" Target="https://office.live.com/start/PowerPoin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ntl/hr_HR/slides/about/" TargetMode="External"/><Relationship Id="rId5" Type="http://schemas.openxmlformats.org/officeDocument/2006/relationships/hyperlink" Target="https://prezi.com/" TargetMode="External"/><Relationship Id="rId4" Type="http://schemas.openxmlformats.org/officeDocument/2006/relationships/hyperlink" Target="https://www.libreoffice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3d.com/details/G009SVDRPSBM" TargetMode="External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9DE52C-1F83-40CA-B6A0-8460C71A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34" y="1849752"/>
            <a:ext cx="4805996" cy="14014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6000" b="1" dirty="0"/>
              <a:t>Prezentacija o prezentaciji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3DECA4B8-590D-4FCC-9FD8-6E0D31073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6" r="1143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6624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4789" y="360629"/>
            <a:ext cx="235902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Pozadina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1325" y="6331838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400" b="1" i="0" kern="1200">
                <a:solidFill>
                  <a:srgbClr val="775F54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hr-HR" smtClean="0"/>
              <a:pPr marL="25400">
                <a:lnSpc>
                  <a:spcPts val="1650"/>
                </a:lnSpc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15693" y="2153539"/>
            <a:ext cx="7350125" cy="288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829944" indent="-320040">
              <a:spcBef>
                <a:spcPts val="105"/>
              </a:spcBef>
              <a:buFont typeface="Wingdings"/>
              <a:buChar char=""/>
              <a:tabLst>
                <a:tab pos="332740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Koristiti jednostavne pozadine koje</a:t>
            </a:r>
            <a:r>
              <a:rPr sz="29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ne  odvraćaju pažnju i s kojih se </a:t>
            </a:r>
            <a:r>
              <a:rPr sz="2900" spc="-5" dirty="0">
                <a:solidFill>
                  <a:srgbClr val="001F5F"/>
                </a:solidFill>
                <a:latin typeface="Arial"/>
                <a:cs typeface="Arial"/>
              </a:rPr>
              <a:t>lako</a:t>
            </a:r>
            <a:r>
              <a:rPr sz="29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čita</a:t>
            </a:r>
            <a:endParaRPr sz="2900">
              <a:latin typeface="Arial"/>
              <a:cs typeface="Arial"/>
            </a:endParaRPr>
          </a:p>
          <a:p>
            <a:pPr marL="332740" marR="523240" indent="-320040">
              <a:spcBef>
                <a:spcPts val="710"/>
              </a:spcBef>
              <a:buFont typeface="Wingdings"/>
              <a:buChar char=""/>
              <a:tabLst>
                <a:tab pos="332740" algn="l"/>
                <a:tab pos="4402455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Za</a:t>
            </a:r>
            <a:r>
              <a:rPr sz="29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tiskanje</a:t>
            </a:r>
            <a:r>
              <a:rPr sz="29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prezentacija	izabrati</a:t>
            </a:r>
            <a:r>
              <a:rPr sz="29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svijetle  pozadine s tamnim</a:t>
            </a:r>
            <a:r>
              <a:rPr sz="29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slovima</a:t>
            </a:r>
            <a:endParaRPr sz="2900">
              <a:latin typeface="Arial"/>
              <a:cs typeface="Arial"/>
            </a:endParaRPr>
          </a:p>
          <a:p>
            <a:pPr marL="652145" lvl="1" indent="-272415">
              <a:spcBef>
                <a:spcPts val="600"/>
              </a:spcBef>
              <a:buSzPct val="96153"/>
              <a:buFont typeface="Wingdings"/>
              <a:buChar char=""/>
              <a:tabLst>
                <a:tab pos="65278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za izlaganje vrijedi</a:t>
            </a:r>
            <a:r>
              <a:rPr sz="2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obrnuto</a:t>
            </a:r>
            <a:endParaRPr sz="2600">
              <a:latin typeface="Arial"/>
              <a:cs typeface="Arial"/>
            </a:endParaRPr>
          </a:p>
          <a:p>
            <a:pPr marL="332740" indent="-320040">
              <a:spcBef>
                <a:spcPts val="695"/>
              </a:spcBef>
              <a:buFont typeface="Wingdings"/>
              <a:buChar char=""/>
              <a:tabLst>
                <a:tab pos="332740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Koristiti istu pozadinu za cijelu</a:t>
            </a:r>
            <a:r>
              <a:rPr sz="29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prezentaciju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63922" y="6299924"/>
            <a:ext cx="27755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Free </a:t>
            </a:r>
            <a:r>
              <a:rPr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Powerpoint</a:t>
            </a:r>
            <a:r>
              <a:rPr spc="-3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pc="-2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Templates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3541" y="6538277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5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676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0"/>
            <a:ext cx="9144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9988" y="472441"/>
            <a:ext cx="7179563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60141" y="596205"/>
            <a:ext cx="690940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 err="1">
                <a:solidFill>
                  <a:srgbClr val="FF0000"/>
                </a:solidFill>
                <a:latin typeface="Arial"/>
                <a:cs typeface="Arial"/>
              </a:rPr>
              <a:t>Pri</a:t>
            </a:r>
            <a:r>
              <a:rPr lang="hr-HR" sz="3600" b="1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3600" b="1" dirty="0" err="1">
                <a:solidFill>
                  <a:srgbClr val="FF0000"/>
                </a:solidFill>
                <a:latin typeface="Arial"/>
                <a:cs typeface="Arial"/>
              </a:rPr>
              <a:t>mer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 loše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izabrane</a:t>
            </a:r>
            <a:r>
              <a:rPr sz="36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pozadine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2600" y="2143125"/>
            <a:ext cx="7858125" cy="2308860"/>
          </a:xfrm>
          <a:prstGeom prst="rect">
            <a:avLst/>
          </a:prstGeom>
          <a:solidFill>
            <a:srgbClr val="FFFFFF">
              <a:alpha val="45881"/>
            </a:srgbClr>
          </a:solidFill>
          <a:ln w="25400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434340" indent="-344170">
              <a:spcBef>
                <a:spcPts val="244"/>
              </a:spcBef>
              <a:buFont typeface="Arial"/>
              <a:buChar char="•"/>
              <a:tabLst>
                <a:tab pos="434975" algn="l"/>
              </a:tabLst>
            </a:pPr>
            <a:r>
              <a:rPr sz="3600" b="1" spc="-15" dirty="0">
                <a:solidFill>
                  <a:srgbClr val="0D0D0D"/>
                </a:solidFill>
                <a:latin typeface="Times New Roman"/>
                <a:cs typeface="Times New Roman"/>
              </a:rPr>
              <a:t>Prešareno</a:t>
            </a:r>
            <a:endParaRPr sz="3600" dirty="0">
              <a:latin typeface="Times New Roman"/>
              <a:cs typeface="Times New Roman"/>
            </a:endParaRPr>
          </a:p>
          <a:p>
            <a:pPr marL="434340" indent="-344170">
              <a:buFont typeface="Arial"/>
              <a:buChar char="•"/>
              <a:tabLst>
                <a:tab pos="434975" algn="l"/>
              </a:tabLst>
            </a:pPr>
            <a:r>
              <a:rPr sz="3600" b="1" spc="-5" dirty="0" err="1">
                <a:solidFill>
                  <a:srgbClr val="0D0D0D"/>
                </a:solidFill>
                <a:latin typeface="Gigi" panose="04040504061007020D02" pitchFamily="82" charset="0"/>
                <a:ea typeface="STXingkai" panose="020B0503020204020204" pitchFamily="2" charset="-122"/>
                <a:cs typeface="Times New Roman"/>
              </a:rPr>
              <a:t>Nečit</a:t>
            </a:r>
            <a:r>
              <a:rPr lang="hr-HR" sz="3600" b="1" spc="-5" dirty="0" err="1">
                <a:solidFill>
                  <a:srgbClr val="0D0D0D"/>
                </a:solidFill>
                <a:latin typeface="Gigi" panose="04040504061007020D02" pitchFamily="82" charset="0"/>
                <a:ea typeface="STXingkai" panose="020B0503020204020204" pitchFamily="2" charset="-122"/>
                <a:cs typeface="Times New Roman"/>
              </a:rPr>
              <a:t>ljivo</a:t>
            </a:r>
            <a:endParaRPr sz="3600" dirty="0">
              <a:latin typeface="Gigi" panose="04040504061007020D02" pitchFamily="82" charset="0"/>
              <a:ea typeface="STXingkai" panose="020B0503020204020204" pitchFamily="2" charset="-122"/>
              <a:cs typeface="Times New Roman"/>
            </a:endParaRPr>
          </a:p>
          <a:p>
            <a:pPr marL="434340" marR="1075055" indent="-343535">
              <a:buFont typeface="Arial"/>
              <a:buChar char="•"/>
              <a:tabLst>
                <a:tab pos="434975" algn="l"/>
              </a:tabLst>
            </a:pPr>
            <a:r>
              <a:rPr sz="3600" b="1" dirty="0">
                <a:solidFill>
                  <a:srgbClr val="0D0D0D"/>
                </a:solidFill>
                <a:latin typeface="Times New Roman"/>
                <a:cs typeface="Times New Roman"/>
              </a:rPr>
              <a:t>DRŽITE </a:t>
            </a:r>
            <a:r>
              <a:rPr sz="3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SE </a:t>
            </a:r>
            <a:r>
              <a:rPr sz="3600" b="1" dirty="0">
                <a:solidFill>
                  <a:srgbClr val="0D0D0D"/>
                </a:solidFill>
                <a:latin typeface="Times New Roman"/>
                <a:cs typeface="Times New Roman"/>
              </a:rPr>
              <a:t>POZADINE</a:t>
            </a:r>
            <a:r>
              <a:rPr sz="3600" b="1" spc="-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KOJU  </a:t>
            </a:r>
            <a:r>
              <a:rPr sz="3600" b="1" dirty="0">
                <a:solidFill>
                  <a:srgbClr val="0D0D0D"/>
                </a:solidFill>
                <a:latin typeface="Times New Roman"/>
                <a:cs typeface="Times New Roman"/>
              </a:rPr>
              <a:t>KORISITITE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2259" y="360629"/>
            <a:ext cx="220281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Pravopis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1325" y="6331838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400" b="1" i="0" kern="1200">
                <a:solidFill>
                  <a:srgbClr val="775F54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hr-HR" smtClean="0"/>
              <a:pPr marL="25400">
                <a:lnSpc>
                  <a:spcPts val="1650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362200" y="1825625"/>
            <a:ext cx="10515600" cy="35522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07034" indent="-364490">
              <a:lnSpc>
                <a:spcPct val="100000"/>
              </a:lnSpc>
              <a:spcBef>
                <a:spcPts val="700"/>
              </a:spcBef>
              <a:buSzPct val="97222"/>
              <a:buFont typeface="Wingdings"/>
              <a:buChar char=""/>
              <a:tabLst>
                <a:tab pos="407670" algn="l"/>
              </a:tabLst>
            </a:pPr>
            <a:r>
              <a:rPr dirty="0"/>
              <a:t>Provjeriti tekst </a:t>
            </a:r>
            <a:r>
              <a:rPr spc="-5" dirty="0"/>
              <a:t>i</a:t>
            </a:r>
            <a:r>
              <a:rPr spc="-40" dirty="0"/>
              <a:t> </a:t>
            </a:r>
            <a:r>
              <a:rPr dirty="0"/>
              <a:t>ispraviti:</a:t>
            </a:r>
          </a:p>
          <a:p>
            <a:pPr marL="899160" lvl="1" indent="-489584">
              <a:lnSpc>
                <a:spcPct val="100000"/>
              </a:lnSpc>
              <a:spcBef>
                <a:spcPts val="1000"/>
              </a:spcBef>
              <a:buSzPct val="112500"/>
              <a:buFont typeface="Wingdings"/>
              <a:buChar char=""/>
              <a:tabLst>
                <a:tab pos="899794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pravopisne</a:t>
            </a:r>
            <a:r>
              <a:rPr sz="3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greške</a:t>
            </a:r>
            <a:endParaRPr sz="3200">
              <a:latin typeface="Arial"/>
              <a:cs typeface="Arial"/>
            </a:endParaRPr>
          </a:p>
          <a:p>
            <a:pPr marL="842644" lvl="1" indent="-433070">
              <a:lnSpc>
                <a:spcPct val="100000"/>
              </a:lnSpc>
              <a:spcBef>
                <a:spcPts val="695"/>
              </a:spcBef>
              <a:buFont typeface="Wingdings"/>
              <a:buChar char=""/>
              <a:tabLst>
                <a:tab pos="84328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gramatičke</a:t>
            </a:r>
            <a:r>
              <a:rPr sz="3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greške</a:t>
            </a:r>
            <a:endParaRPr sz="3200">
              <a:latin typeface="Arial"/>
              <a:cs typeface="Arial"/>
            </a:endParaRPr>
          </a:p>
          <a:p>
            <a:pPr marL="842644" lvl="1" indent="-43307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84328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ponavljanje</a:t>
            </a:r>
            <a:r>
              <a:rPr sz="32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riječi</a:t>
            </a:r>
            <a:endParaRPr sz="3200">
              <a:latin typeface="Arial"/>
              <a:cs typeface="Arial"/>
            </a:endParaRPr>
          </a:p>
          <a:p>
            <a:pPr marL="29845" lvl="1">
              <a:lnSpc>
                <a:spcPct val="100000"/>
              </a:lnSpc>
              <a:spcBef>
                <a:spcPts val="35"/>
              </a:spcBef>
              <a:buChar char=""/>
            </a:pPr>
            <a:endParaRPr sz="4450">
              <a:latin typeface="Times New Roman"/>
              <a:cs typeface="Times New Roman"/>
            </a:endParaRPr>
          </a:p>
          <a:p>
            <a:pPr marL="362585" indent="-320040">
              <a:lnSpc>
                <a:spcPct val="100000"/>
              </a:lnSpc>
              <a:buSzPct val="60344"/>
              <a:buFont typeface="Wingdings"/>
              <a:buChar char=""/>
              <a:tabLst>
                <a:tab pos="361950" algn="l"/>
                <a:tab pos="362585" algn="l"/>
              </a:tabLst>
            </a:pPr>
            <a:r>
              <a:rPr sz="2900" dirty="0"/>
              <a:t>Zamolite nekoga da vam pregleda</a:t>
            </a:r>
            <a:r>
              <a:rPr sz="2900" spc="-165" dirty="0"/>
              <a:t> </a:t>
            </a:r>
            <a:r>
              <a:rPr sz="2900" dirty="0"/>
              <a:t>prezentaciju!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244475">
              <a:lnSpc>
                <a:spcPct val="100000"/>
              </a:lnSpc>
              <a:spcBef>
                <a:spcPts val="105"/>
              </a:spcBef>
            </a:pPr>
            <a:r>
              <a:rPr dirty="0"/>
              <a:t>Savjeti za izlaganje</a:t>
            </a:r>
            <a:r>
              <a:rPr spc="-75" dirty="0"/>
              <a:t> </a:t>
            </a:r>
            <a:r>
              <a:rPr dirty="0"/>
              <a:t>prezentacije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1325" y="6331838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400" b="1" i="0" kern="1200">
                <a:solidFill>
                  <a:srgbClr val="775F54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hr-HR" smtClean="0"/>
              <a:pPr marL="25400">
                <a:lnSpc>
                  <a:spcPts val="1650"/>
                </a:lnSpc>
              </a:pPr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15693" y="2065756"/>
            <a:ext cx="7611109" cy="33259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marR="1338580" indent="-320040">
              <a:spcBef>
                <a:spcPts val="695"/>
              </a:spcBef>
              <a:buSzPct val="59375"/>
              <a:buFont typeface="Wingdings"/>
              <a:buChar char=""/>
              <a:tabLst>
                <a:tab pos="33274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Ne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prikazivati previše</a:t>
            </a:r>
            <a:r>
              <a:rPr sz="32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informacija  odjednom</a:t>
            </a:r>
            <a:endParaRPr sz="3200" dirty="0">
              <a:latin typeface="Arial"/>
              <a:cs typeface="Arial"/>
            </a:endParaRPr>
          </a:p>
          <a:p>
            <a:pPr marL="332740" indent="-320040">
              <a:spcBef>
                <a:spcPts val="700"/>
              </a:spcBef>
              <a:buSzPct val="59375"/>
              <a:buFont typeface="Wingdings"/>
              <a:buChar char=""/>
              <a:tabLst>
                <a:tab pos="332740" algn="l"/>
              </a:tabLst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Prikazivati točku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sz="32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točku</a:t>
            </a:r>
            <a:endParaRPr sz="3200" dirty="0">
              <a:latin typeface="Arial"/>
              <a:cs typeface="Arial"/>
            </a:endParaRPr>
          </a:p>
          <a:p>
            <a:pPr marL="332740" marR="820419" indent="-320040">
              <a:spcBef>
                <a:spcPts val="710"/>
              </a:spcBef>
              <a:buSzPct val="59375"/>
              <a:buFont typeface="Wingdings"/>
              <a:buChar char=""/>
              <a:tabLst>
                <a:tab pos="33274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Iznenaditi publiku informacijama,</a:t>
            </a:r>
            <a:r>
              <a:rPr sz="3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ne  grafikom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niti stilom</a:t>
            </a:r>
            <a:r>
              <a:rPr sz="3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prezentacije</a:t>
            </a:r>
            <a:endParaRPr sz="3200" dirty="0">
              <a:latin typeface="Arial"/>
              <a:cs typeface="Arial"/>
            </a:endParaRPr>
          </a:p>
          <a:p>
            <a:pPr marL="332740" indent="-320040">
              <a:spcBef>
                <a:spcPts val="695"/>
              </a:spcBef>
              <a:buSzPct val="59375"/>
              <a:buFont typeface="Wingdings"/>
              <a:buChar char=""/>
              <a:tabLst>
                <a:tab pos="332740" algn="l"/>
              </a:tabLst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Izlagač je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u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središtu, nije</a:t>
            </a:r>
            <a:r>
              <a:rPr sz="3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PowerPoint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904489" y="1190245"/>
            <a:ext cx="4992623" cy="2991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4125" y="1228683"/>
            <a:ext cx="7090031" cy="4133618"/>
          </a:xfrm>
          <a:custGeom>
            <a:avLst/>
            <a:gdLst/>
            <a:ahLst/>
            <a:cxnLst/>
            <a:rect l="l" t="t" r="r" b="b"/>
            <a:pathLst>
              <a:path w="6644005" h="3139440">
                <a:moveTo>
                  <a:pt x="0" y="3139313"/>
                </a:moveTo>
                <a:lnTo>
                  <a:pt x="6643751" y="3139313"/>
                </a:lnTo>
                <a:lnTo>
                  <a:pt x="6643751" y="0"/>
                </a:lnTo>
                <a:lnTo>
                  <a:pt x="0" y="0"/>
                </a:lnTo>
                <a:lnTo>
                  <a:pt x="0" y="313931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024125" y="1285874"/>
            <a:ext cx="7090031" cy="4133617"/>
          </a:xfrm>
          <a:custGeom>
            <a:avLst/>
            <a:gdLst/>
            <a:ahLst/>
            <a:cxnLst/>
            <a:rect l="l" t="t" r="r" b="b"/>
            <a:pathLst>
              <a:path w="6644005" h="3139440">
                <a:moveTo>
                  <a:pt x="0" y="3139313"/>
                </a:moveTo>
                <a:lnTo>
                  <a:pt x="6643751" y="3139313"/>
                </a:lnTo>
                <a:lnTo>
                  <a:pt x="6643751" y="0"/>
                </a:lnTo>
                <a:lnTo>
                  <a:pt x="0" y="0"/>
                </a:lnTo>
                <a:lnTo>
                  <a:pt x="0" y="3139313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01567" y="1562959"/>
            <a:ext cx="433514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Power </a:t>
            </a:r>
            <a:r>
              <a:rPr sz="3200" spc="-5" dirty="0">
                <a:latin typeface="Arial"/>
                <a:cs typeface="Arial"/>
              </a:rPr>
              <a:t>Point </a:t>
            </a:r>
            <a:r>
              <a:rPr sz="3200" dirty="0">
                <a:latin typeface="Arial"/>
                <a:cs typeface="Arial"/>
              </a:rPr>
              <a:t>ima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mnogo  mogućnosti.</a:t>
            </a:r>
            <a:endParaRPr sz="3200" dirty="0">
              <a:latin typeface="Arial"/>
              <a:cs typeface="Arial"/>
            </a:endParaRPr>
          </a:p>
          <a:p>
            <a:pPr marL="45720" marR="39370" algn="ctr">
              <a:spcBef>
                <a:spcPts val="1200"/>
              </a:spcBef>
            </a:pPr>
            <a:r>
              <a:rPr sz="3200" spc="-5" dirty="0">
                <a:latin typeface="Arial"/>
                <a:cs typeface="Arial"/>
              </a:rPr>
              <a:t>Budite </a:t>
            </a:r>
            <a:r>
              <a:rPr sz="3200" dirty="0">
                <a:latin typeface="Arial"/>
                <a:cs typeface="Arial"/>
              </a:rPr>
              <a:t>oprezni pri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izradi  </a:t>
            </a:r>
            <a:r>
              <a:rPr sz="3200" spc="-5" dirty="0">
                <a:latin typeface="Arial"/>
                <a:cs typeface="Arial"/>
              </a:rPr>
              <a:t>prezentacije.</a:t>
            </a:r>
            <a:endParaRPr sz="3200" dirty="0">
              <a:latin typeface="Arial"/>
              <a:cs typeface="Arial"/>
            </a:endParaRPr>
          </a:p>
          <a:p>
            <a:pPr algn="ctr">
              <a:spcBef>
                <a:spcPts val="1200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2" name="Nasmiješeno lice 1">
            <a:extLst>
              <a:ext uri="{FF2B5EF4-FFF2-40B4-BE49-F238E27FC236}">
                <a16:creationId xmlns:a16="http://schemas.microsoft.com/office/drawing/2014/main" id="{9115D0EC-D2C4-48C3-B62E-2C125397011F}"/>
              </a:ext>
            </a:extLst>
          </p:cNvPr>
          <p:cNvSpPr/>
          <p:nvPr/>
        </p:nvSpPr>
        <p:spPr>
          <a:xfrm>
            <a:off x="256045" y="657921"/>
            <a:ext cx="1940748" cy="1698033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D50EAA3A-1857-4D6D-BC12-F25B3472CD55}"/>
              </a:ext>
            </a:extLst>
          </p:cNvPr>
          <p:cNvSpPr/>
          <p:nvPr/>
        </p:nvSpPr>
        <p:spPr>
          <a:xfrm>
            <a:off x="3442601" y="3997276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Ne </a:t>
            </a:r>
            <a:r>
              <a:rPr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treba</a:t>
            </a:r>
            <a:r>
              <a:rPr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pret</a:t>
            </a:r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j</a:t>
            </a:r>
            <a:r>
              <a:rPr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erivati</a:t>
            </a:r>
            <a:r>
              <a:rPr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>
            <a:extLst>
              <a:ext uri="{FF2B5EF4-FFF2-40B4-BE49-F238E27FC236}">
                <a16:creationId xmlns:a16="http://schemas.microsoft.com/office/drawing/2014/main" id="{4ABC40FA-800F-4293-895B-A9EA53C5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37">
            <a:extLst>
              <a:ext uri="{FF2B5EF4-FFF2-40B4-BE49-F238E27FC236}">
                <a16:creationId xmlns:a16="http://schemas.microsoft.com/office/drawing/2014/main" id="{DF8AD2C4-07C0-4616-930B-F708944B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AEBBF78-6C09-4A55-A301-FA425659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/>
              <a:t>Microsoft PowerPoint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2A567A-CE53-4D13-AF2A-3B82120D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097779" cy="508022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FFFF"/>
                </a:solidFill>
              </a:rPr>
              <a:t>je program za izradu prezentacija, proizvod kompanije Microsoft, sastavni je dio programskog paketa </a:t>
            </a:r>
            <a:r>
              <a:rPr lang="hr-HR" sz="2400" b="1" dirty="0">
                <a:solidFill>
                  <a:srgbClr val="FFFFFF"/>
                </a:solidFill>
              </a:rPr>
              <a:t>Microsoft Office</a:t>
            </a:r>
            <a:r>
              <a:rPr lang="hr-HR" sz="2400" dirty="0">
                <a:solidFill>
                  <a:srgbClr val="FFFFFF"/>
                </a:solidFill>
              </a:rPr>
              <a:t>.</a:t>
            </a:r>
            <a:br>
              <a:rPr lang="hr-HR" sz="2400" dirty="0">
                <a:solidFill>
                  <a:srgbClr val="FFFFFF"/>
                </a:solidFill>
              </a:rPr>
            </a:br>
            <a:br>
              <a:rPr lang="hr-HR" sz="2400" dirty="0">
                <a:solidFill>
                  <a:srgbClr val="FFFFFF"/>
                </a:solidFill>
              </a:rPr>
            </a:br>
            <a:r>
              <a:rPr lang="hr-HR" sz="2400" b="1" dirty="0">
                <a:solidFill>
                  <a:srgbClr val="FFFFFF"/>
                </a:solidFill>
              </a:rPr>
              <a:t>Microsoft PowerPoint </a:t>
            </a:r>
            <a:r>
              <a:rPr lang="hr-HR" sz="2400" dirty="0">
                <a:solidFill>
                  <a:srgbClr val="FFFFFF"/>
                </a:solidFill>
              </a:rPr>
              <a:t>služi za izradu multimedijalnih prezentacija, omogućujući dodavanje efekata, slika, zvukova, poveznica</a:t>
            </a:r>
          </a:p>
          <a:p>
            <a:pPr marL="0" indent="0">
              <a:buNone/>
            </a:pPr>
            <a:endParaRPr lang="hr-HR" sz="2400" dirty="0">
              <a:solidFill>
                <a:srgbClr val="FFFFFF"/>
              </a:solidFill>
            </a:endParaRPr>
          </a:p>
          <a:p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slajd</a:t>
            </a:r>
            <a:r>
              <a:rPr lang="hr-HR" sz="2400" dirty="0">
                <a:solidFill>
                  <a:schemeClr val="bg1"/>
                </a:solidFill>
              </a:rPr>
              <a:t> – stranica u prezentaciji, osnovni dio prezentacije</a:t>
            </a:r>
          </a:p>
          <a:p>
            <a:r>
              <a:rPr lang="hr-HR" sz="2400" dirty="0">
                <a:solidFill>
                  <a:schemeClr val="bg1"/>
                </a:solidFill>
              </a:rPr>
              <a:t>nastavak datoteke 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r-H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pptx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i 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r-H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ppsx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br>
              <a:rPr lang="hr-HR" sz="2000" dirty="0">
                <a:solidFill>
                  <a:srgbClr val="FFFFFF"/>
                </a:solidFill>
              </a:rPr>
            </a:br>
            <a:endParaRPr lang="hr-HR" sz="2000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F33A2A-4F5F-446C-B4E7-26BDDA42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999" y="3093524"/>
            <a:ext cx="2273058" cy="24479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4EE3D43-FC72-43BA-886B-AF53ADAF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658" y="3016252"/>
            <a:ext cx="2423623" cy="251369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348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767" y="830813"/>
            <a:ext cx="726948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127" dirty="0"/>
              <a:t>Programi </a:t>
            </a:r>
            <a:r>
              <a:rPr dirty="0"/>
              <a:t>za </a:t>
            </a:r>
            <a:r>
              <a:rPr spc="13" dirty="0"/>
              <a:t>izradu</a:t>
            </a:r>
            <a:r>
              <a:rPr spc="-467" dirty="0"/>
              <a:t> </a:t>
            </a:r>
            <a:r>
              <a:rPr spc="-7" dirty="0"/>
              <a:t>prezentacija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751460" y="4848571"/>
            <a:ext cx="187959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900" b="0" i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110"/>
              </a:spcBef>
            </a:pPr>
            <a:fld id="{81D60167-4931-47E6-BA6A-407CBD079E47}" type="slidenum">
              <a:rPr lang="hr-HR" spc="35" smtClean="0"/>
              <a:pPr marL="25400">
                <a:spcBef>
                  <a:spcPts val="110"/>
                </a:spcBef>
              </a:pPr>
              <a:t>16</a:t>
            </a:fld>
            <a:endParaRPr spc="47" dirty="0"/>
          </a:p>
        </p:txBody>
      </p:sp>
      <p:sp>
        <p:nvSpPr>
          <p:cNvPr id="3" name="object 3"/>
          <p:cNvSpPr txBox="1"/>
          <p:nvPr/>
        </p:nvSpPr>
        <p:spPr>
          <a:xfrm>
            <a:off x="1956466" y="2685235"/>
            <a:ext cx="8130540" cy="254907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5447" marR="6773" indent="-489361">
              <a:lnSpc>
                <a:spcPct val="114599"/>
              </a:lnSpc>
              <a:spcBef>
                <a:spcPts val="133"/>
              </a:spcBef>
              <a:buChar char="●"/>
              <a:tabLst>
                <a:tab pos="505447" algn="l"/>
                <a:tab pos="506294" algn="l"/>
              </a:tabLst>
            </a:pPr>
            <a:r>
              <a:rPr sz="2400" spc="33" dirty="0">
                <a:solidFill>
                  <a:srgbClr val="424242"/>
                </a:solidFill>
                <a:latin typeface="Arial"/>
                <a:cs typeface="Arial"/>
              </a:rPr>
              <a:t>PowerPoint </a:t>
            </a:r>
            <a:r>
              <a:rPr sz="2400" spc="20" dirty="0">
                <a:solidFill>
                  <a:srgbClr val="424242"/>
                </a:solidFill>
                <a:latin typeface="Arial"/>
                <a:cs typeface="Arial"/>
              </a:rPr>
              <a:t>(unutar </a:t>
            </a:r>
            <a:r>
              <a:rPr sz="2400" spc="-53" dirty="0">
                <a:solidFill>
                  <a:srgbClr val="424242"/>
                </a:solidFill>
                <a:latin typeface="Arial"/>
                <a:cs typeface="Arial"/>
              </a:rPr>
              <a:t>MS </a:t>
            </a:r>
            <a:r>
              <a:rPr sz="2400" spc="13" dirty="0">
                <a:solidFill>
                  <a:srgbClr val="424242"/>
                </a:solidFill>
                <a:latin typeface="Arial"/>
                <a:cs typeface="Arial"/>
              </a:rPr>
              <a:t>Office 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paketa) </a:t>
            </a:r>
            <a:r>
              <a:rPr sz="2400" spc="220" dirty="0">
                <a:solidFill>
                  <a:srgbClr val="424242"/>
                </a:solidFill>
                <a:latin typeface="Arial"/>
                <a:cs typeface="Arial"/>
              </a:rPr>
              <a:t>-</a:t>
            </a:r>
            <a:r>
              <a:rPr sz="2400" spc="-48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spc="27" dirty="0">
                <a:solidFill>
                  <a:srgbClr val="424242"/>
                </a:solidFill>
                <a:latin typeface="Arial"/>
                <a:cs typeface="Arial"/>
              </a:rPr>
              <a:t>postoji </a:t>
            </a:r>
            <a:r>
              <a:rPr sz="2400" spc="20" dirty="0">
                <a:solidFill>
                  <a:srgbClr val="424242"/>
                </a:solidFill>
                <a:latin typeface="Arial"/>
                <a:cs typeface="Arial"/>
              </a:rPr>
              <a:t>i 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mrežna  </a:t>
            </a:r>
            <a:r>
              <a:rPr sz="2400" spc="-27" dirty="0">
                <a:solidFill>
                  <a:srgbClr val="424242"/>
                </a:solidFill>
                <a:latin typeface="Arial"/>
                <a:cs typeface="Arial"/>
              </a:rPr>
              <a:t>inačica</a:t>
            </a:r>
            <a:r>
              <a:rPr sz="24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(</a:t>
            </a:r>
            <a:r>
              <a:rPr sz="2400" u="heavy" spc="-7" dirty="0">
                <a:solidFill>
                  <a:srgbClr val="27278B"/>
                </a:solidFill>
                <a:uFill>
                  <a:solidFill>
                    <a:srgbClr val="27278B"/>
                  </a:solidFill>
                </a:uFill>
                <a:latin typeface="Arial"/>
                <a:cs typeface="Arial"/>
                <a:hlinkClick r:id="rId2"/>
              </a:rPr>
              <a:t>link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05447" indent="-489361">
              <a:spcBef>
                <a:spcPts val="420"/>
              </a:spcBef>
              <a:buChar char="●"/>
              <a:tabLst>
                <a:tab pos="505447" algn="l"/>
                <a:tab pos="506294" algn="l"/>
              </a:tabLst>
            </a:pPr>
            <a:r>
              <a:rPr sz="2400" spc="-13" dirty="0">
                <a:solidFill>
                  <a:srgbClr val="424242"/>
                </a:solidFill>
                <a:latin typeface="Arial"/>
                <a:cs typeface="Arial"/>
              </a:rPr>
              <a:t>Impress </a:t>
            </a:r>
            <a:r>
              <a:rPr sz="2400" spc="20" dirty="0">
                <a:solidFill>
                  <a:srgbClr val="424242"/>
                </a:solidFill>
                <a:latin typeface="Arial"/>
                <a:cs typeface="Arial"/>
              </a:rPr>
              <a:t>(unutar</a:t>
            </a:r>
            <a:r>
              <a:rPr sz="2400" spc="20" dirty="0">
                <a:solidFill>
                  <a:srgbClr val="27278B"/>
                </a:solidFill>
                <a:latin typeface="Arial"/>
                <a:cs typeface="Arial"/>
              </a:rPr>
              <a:t> </a:t>
            </a:r>
            <a:r>
              <a:rPr sz="2400" u="heavy" spc="7" dirty="0">
                <a:solidFill>
                  <a:srgbClr val="27278B"/>
                </a:solidFill>
                <a:uFill>
                  <a:solidFill>
                    <a:srgbClr val="27278B"/>
                  </a:solidFill>
                </a:uFill>
                <a:latin typeface="Arial"/>
                <a:cs typeface="Arial"/>
                <a:hlinkClick r:id="rId3"/>
              </a:rPr>
              <a:t>OpenOffice</a:t>
            </a:r>
            <a:r>
              <a:rPr sz="2400" spc="7" dirty="0">
                <a:solidFill>
                  <a:srgbClr val="27278B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spc="20" dirty="0">
                <a:solidFill>
                  <a:srgbClr val="424242"/>
                </a:solidFill>
                <a:latin typeface="Arial"/>
                <a:cs typeface="Arial"/>
              </a:rPr>
              <a:t>ili</a:t>
            </a:r>
            <a:r>
              <a:rPr sz="2400" spc="20" dirty="0">
                <a:solidFill>
                  <a:srgbClr val="27278B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u="heavy" spc="7" dirty="0">
                <a:solidFill>
                  <a:srgbClr val="27278B"/>
                </a:solidFill>
                <a:uFill>
                  <a:solidFill>
                    <a:srgbClr val="27278B"/>
                  </a:solidFill>
                </a:uFill>
                <a:latin typeface="Arial"/>
                <a:cs typeface="Arial"/>
                <a:hlinkClick r:id="rId4"/>
              </a:rPr>
              <a:t>LibreOffice</a:t>
            </a:r>
            <a:r>
              <a:rPr sz="2400" spc="-300" dirty="0">
                <a:solidFill>
                  <a:srgbClr val="27278B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paketa)</a:t>
            </a:r>
            <a:endParaRPr sz="2400">
              <a:latin typeface="Arial"/>
              <a:cs typeface="Arial"/>
            </a:endParaRPr>
          </a:p>
          <a:p>
            <a:pPr marL="505447" indent="-489361">
              <a:spcBef>
                <a:spcPts val="420"/>
              </a:spcBef>
              <a:buChar char="●"/>
              <a:tabLst>
                <a:tab pos="505447" algn="l"/>
                <a:tab pos="506294" algn="l"/>
              </a:tabLst>
            </a:pPr>
            <a:r>
              <a:rPr sz="2400" spc="-13" dirty="0">
                <a:solidFill>
                  <a:srgbClr val="424242"/>
                </a:solidFill>
                <a:latin typeface="Arial"/>
                <a:cs typeface="Arial"/>
              </a:rPr>
              <a:t>Prezi</a:t>
            </a:r>
            <a:r>
              <a:rPr sz="24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(</a:t>
            </a:r>
            <a:r>
              <a:rPr sz="2400" u="heavy" spc="-7" dirty="0">
                <a:solidFill>
                  <a:srgbClr val="27278B"/>
                </a:solidFill>
                <a:uFill>
                  <a:solidFill>
                    <a:srgbClr val="27278B"/>
                  </a:solidFill>
                </a:uFill>
                <a:latin typeface="Arial"/>
                <a:cs typeface="Arial"/>
                <a:hlinkClick r:id="rId5"/>
              </a:rPr>
              <a:t>link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05447" indent="-489361">
              <a:spcBef>
                <a:spcPts val="420"/>
              </a:spcBef>
              <a:buChar char="●"/>
              <a:tabLst>
                <a:tab pos="505447" algn="l"/>
                <a:tab pos="506294" algn="l"/>
              </a:tabLst>
            </a:pPr>
            <a:r>
              <a:rPr sz="2400" spc="-20" dirty="0">
                <a:solidFill>
                  <a:srgbClr val="424242"/>
                </a:solidFill>
                <a:latin typeface="Arial"/>
                <a:cs typeface="Arial"/>
              </a:rPr>
              <a:t>Google </a:t>
            </a:r>
            <a:r>
              <a:rPr sz="2400" dirty="0">
                <a:solidFill>
                  <a:srgbClr val="424242"/>
                </a:solidFill>
                <a:latin typeface="Arial"/>
                <a:cs typeface="Arial"/>
              </a:rPr>
              <a:t>prezentacije</a:t>
            </a:r>
            <a:r>
              <a:rPr sz="2400" spc="-93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(</a:t>
            </a:r>
            <a:r>
              <a:rPr sz="2400" u="heavy" spc="-7" dirty="0">
                <a:solidFill>
                  <a:srgbClr val="27278B"/>
                </a:solidFill>
                <a:uFill>
                  <a:solidFill>
                    <a:srgbClr val="27278B"/>
                  </a:solidFill>
                </a:uFill>
                <a:latin typeface="Arial"/>
                <a:cs typeface="Arial"/>
                <a:hlinkClick r:id="rId6"/>
              </a:rPr>
              <a:t>link</a:t>
            </a:r>
            <a:r>
              <a:rPr sz="2400" spc="-7" dirty="0">
                <a:solidFill>
                  <a:srgbClr val="424242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05447" indent="-489361">
              <a:spcBef>
                <a:spcPts val="420"/>
              </a:spcBef>
              <a:buChar char="●"/>
              <a:tabLst>
                <a:tab pos="505447" algn="l"/>
                <a:tab pos="506294" algn="l"/>
              </a:tabLst>
            </a:pPr>
            <a:r>
              <a:rPr sz="2400" spc="-120" dirty="0">
                <a:solidFill>
                  <a:srgbClr val="424242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osoba, zid, tlo&#10;&#10;Opis je automatski generiran">
            <a:extLst>
              <a:ext uri="{FF2B5EF4-FFF2-40B4-BE49-F238E27FC236}">
                <a16:creationId xmlns:a16="http://schemas.microsoft.com/office/drawing/2014/main" id="{6DEF9F88-1806-4678-A9A6-839AAEC8F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A20C550-F659-4112-900C-5DC28E8F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A </a:t>
            </a:r>
            <a:r>
              <a:rPr lang="en-US" sz="6000" dirty="0" err="1">
                <a:solidFill>
                  <a:srgbClr val="FFFFFF"/>
                </a:solidFill>
              </a:rPr>
              <a:t>sada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krenimo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sa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hr-HR" sz="6000" dirty="0">
                <a:solidFill>
                  <a:srgbClr val="FFFFFF"/>
                </a:solidFill>
              </a:rPr>
              <a:t>zadacima</a:t>
            </a:r>
            <a:r>
              <a:rPr lang="en-US" sz="6000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9864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442721" y="1819986"/>
            <a:ext cx="5409566" cy="3908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53260" indent="-342900">
              <a:lnSpc>
                <a:spcPct val="150000"/>
              </a:lnSpc>
              <a:spcBef>
                <a:spcPts val="455"/>
              </a:spcBef>
              <a:buFont typeface="Arial" panose="020B0604020202020204" pitchFamily="34" charset="0"/>
              <a:buChar char="•"/>
            </a:pPr>
            <a:r>
              <a:rPr sz="2400" spc="-30" dirty="0">
                <a:latin typeface="Arial"/>
                <a:cs typeface="Arial"/>
              </a:rPr>
              <a:t>Tekstu</a:t>
            </a:r>
            <a:r>
              <a:rPr lang="hr-HR" sz="2400" spc="-3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lni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lang="hr-HR" sz="2400" spc="-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 slajda  </a:t>
            </a:r>
            <a:r>
              <a:rPr lang="hr-HR" sz="2400" b="1" spc="-5" dirty="0">
                <a:solidFill>
                  <a:srgbClr val="FF0000"/>
                </a:solidFill>
                <a:latin typeface="Arial"/>
                <a:cs typeface="Arial"/>
              </a:rPr>
              <a:t>Količina teksta</a:t>
            </a:r>
            <a:endParaRPr lang="hr-HR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1953260">
              <a:spcBef>
                <a:spcPts val="455"/>
              </a:spcBef>
            </a:pPr>
            <a:r>
              <a:rPr lang="hr-HR" sz="2400" b="1" spc="-5" dirty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sz="2400" b="1" spc="-5" dirty="0" err="1">
                <a:solidFill>
                  <a:srgbClr val="FF0000"/>
                </a:solidFill>
                <a:latin typeface="Arial"/>
                <a:cs typeface="Arial"/>
              </a:rPr>
              <a:t>Izbor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 err="1">
                <a:solidFill>
                  <a:srgbClr val="FF0000"/>
                </a:solidFill>
                <a:latin typeface="Arial"/>
                <a:cs typeface="Arial"/>
              </a:rPr>
              <a:t>fonta</a:t>
            </a:r>
            <a:endParaRPr lang="hr-HR" sz="2400" b="1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2785745" indent="-342900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Arial"/>
                <a:cs typeface="Arial"/>
              </a:rPr>
              <a:t>Izbor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boja</a:t>
            </a:r>
            <a:r>
              <a:rPr sz="2400" spc="-5" dirty="0">
                <a:latin typeface="Arial"/>
                <a:cs typeface="Arial"/>
              </a:rPr>
              <a:t>  </a:t>
            </a:r>
            <a:endParaRPr lang="hr-HR" sz="2400" spc="-5" dirty="0">
              <a:latin typeface="Arial"/>
              <a:cs typeface="Arial"/>
            </a:endParaRPr>
          </a:p>
          <a:p>
            <a:pPr marL="355600" marR="2785745" indent="-342900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sz="2400" dirty="0" err="1">
                <a:latin typeface="Arial"/>
                <a:cs typeface="Arial"/>
              </a:rPr>
              <a:t>Izbor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pozadine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Uklapanje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slika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spc="-5" dirty="0">
                <a:latin typeface="Arial"/>
                <a:cs typeface="Arial"/>
              </a:rPr>
              <a:t>Pravopis</a:t>
            </a:r>
            <a:r>
              <a:rPr sz="2400" u="heavy" spc="-5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48511C0A-54F2-4C7C-B630-B101848D87D7}"/>
              </a:ext>
            </a:extLst>
          </p:cNvPr>
          <p:cNvSpPr txBox="1"/>
          <p:nvPr/>
        </p:nvSpPr>
        <p:spPr>
          <a:xfrm>
            <a:off x="915416" y="411374"/>
            <a:ext cx="1046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spc="-5" dirty="0">
                <a:latin typeface="Arial"/>
                <a:cs typeface="Arial"/>
              </a:rPr>
              <a:t>Kako</a:t>
            </a:r>
            <a:r>
              <a:rPr lang="hr-HR" sz="4400" spc="-15" dirty="0">
                <a:latin typeface="Arial"/>
                <a:cs typeface="Arial"/>
              </a:rPr>
              <a:t> za</a:t>
            </a:r>
            <a:r>
              <a:rPr lang="hr-HR" sz="4400" spc="-5" dirty="0">
                <a:latin typeface="Arial"/>
                <a:cs typeface="Arial"/>
              </a:rPr>
              <a:t>početi?</a:t>
            </a:r>
            <a:endParaRPr lang="hr-HR" sz="4400" dirty="0">
              <a:latin typeface="Arial"/>
              <a:cs typeface="Arial"/>
            </a:endParaRPr>
          </a:p>
          <a:p>
            <a:endParaRPr lang="hr-HR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6" name="3D model 25" descr="Clippit">
                <a:extLst>
                  <a:ext uri="{FF2B5EF4-FFF2-40B4-BE49-F238E27FC236}">
                    <a16:creationId xmlns:a16="http://schemas.microsoft.com/office/drawing/2014/main" id="{4186B2A7-B093-446B-9B0B-3DE81E7F95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4756036"/>
                  </p:ext>
                </p:extLst>
              </p:nvPr>
            </p:nvGraphicFramePr>
            <p:xfrm>
              <a:off x="7955650" y="1233916"/>
              <a:ext cx="2310164" cy="439016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310164" cy="4390167"/>
                    </a:xfrm>
                    <a:prstGeom prst="rect">
                      <a:avLst/>
                    </a:prstGeom>
                  </am3d:spPr>
                  <am3d:camera>
                    <am3d:pos x="0" y="0" z="5461582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82261" d="1000000"/>
                    <am3d:preTrans dx="1514694" dy="-408191" dz="-20299316"/>
                    <am3d:scale>
                      <am3d:sx n="1000000" d="1000000"/>
                      <am3d:sy n="1000000" d="1000000"/>
                      <am3d:sz n="1000000" d="1000000"/>
                    </am3d:scale>
                    <am3d:rot ax="-117468" ay="-2186043" az="69786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54186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6" name="3D model 25" descr="Clippit">
                <a:extLst>
                  <a:ext uri="{FF2B5EF4-FFF2-40B4-BE49-F238E27FC236}">
                    <a16:creationId xmlns:a16="http://schemas.microsoft.com/office/drawing/2014/main" id="{4186B2A7-B093-446B-9B0B-3DE81E7F95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5650" y="1233916"/>
                <a:ext cx="2310164" cy="43901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059940" y="1810258"/>
            <a:ext cx="7743190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 ovom slajdu vidite </a:t>
            </a:r>
            <a:r>
              <a:rPr sz="2800" dirty="0">
                <a:latin typeface="Arial"/>
                <a:cs typeface="Arial"/>
              </a:rPr>
              <a:t>tekst </a:t>
            </a:r>
            <a:r>
              <a:rPr sz="2800" spc="-5" dirty="0">
                <a:latin typeface="Arial"/>
                <a:cs typeface="Arial"/>
              </a:rPr>
              <a:t>napisan u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formi</a:t>
            </a:r>
            <a:endParaRPr sz="2800" dirty="0">
              <a:latin typeface="Arial"/>
              <a:cs typeface="Arial"/>
            </a:endParaRPr>
          </a:p>
          <a:p>
            <a:pPr marL="355600" marR="5080">
              <a:tabLst>
                <a:tab pos="2451735" algn="l"/>
                <a:tab pos="3816350" algn="l"/>
                <a:tab pos="5997575" algn="l"/>
              </a:tabLst>
            </a:pPr>
            <a:r>
              <a:rPr sz="2800" spc="-5" dirty="0">
                <a:latin typeface="Arial"/>
                <a:cs typeface="Arial"/>
              </a:rPr>
              <a:t>paragrafa </a:t>
            </a:r>
            <a:r>
              <a:rPr sz="2800" dirty="0">
                <a:latin typeface="Arial"/>
                <a:cs typeface="Arial"/>
              </a:rPr>
              <a:t>sa detaljnim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opisom,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što	</a:t>
            </a:r>
            <a:r>
              <a:rPr sz="2800" spc="-5" dirty="0">
                <a:latin typeface="Arial"/>
                <a:cs typeface="Arial"/>
              </a:rPr>
              <a:t>nikako nije  </a:t>
            </a:r>
            <a:r>
              <a:rPr sz="2800" spc="-5" dirty="0" err="1">
                <a:latin typeface="Arial"/>
                <a:cs typeface="Arial"/>
              </a:rPr>
              <a:t>dobar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prim</a:t>
            </a:r>
            <a:r>
              <a:rPr lang="hr-HR" sz="2800" dirty="0">
                <a:latin typeface="Arial"/>
                <a:cs typeface="Arial"/>
              </a:rPr>
              <a:t>j</a:t>
            </a:r>
            <a:r>
              <a:rPr sz="2800" dirty="0" err="1">
                <a:latin typeface="Arial"/>
                <a:cs typeface="Arial"/>
              </a:rPr>
              <a:t>er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Teži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	</a:t>
            </a:r>
            <a:r>
              <a:rPr sz="2800" dirty="0">
                <a:latin typeface="Arial"/>
                <a:cs typeface="Arial"/>
              </a:rPr>
              <a:t>za </a:t>
            </a:r>
            <a:r>
              <a:rPr sz="2800" spc="-5" dirty="0">
                <a:latin typeface="Arial"/>
                <a:cs typeface="Arial"/>
              </a:rPr>
              <a:t>praćenje od strane  publike,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kao	i za samog predavača </a:t>
            </a:r>
            <a:r>
              <a:rPr sz="2800" dirty="0">
                <a:latin typeface="Arial"/>
                <a:cs typeface="Arial"/>
              </a:rPr>
              <a:t>(u </a:t>
            </a:r>
            <a:r>
              <a:rPr sz="2800" spc="-5" dirty="0">
                <a:latin typeface="Arial"/>
                <a:cs typeface="Arial"/>
              </a:rPr>
              <a:t>slučaju  kada </a:t>
            </a:r>
            <a:r>
              <a:rPr sz="2800" dirty="0">
                <a:latin typeface="Arial"/>
                <a:cs typeface="Arial"/>
              </a:rPr>
              <a:t>prezentacija prati predavanje). </a:t>
            </a:r>
            <a:r>
              <a:rPr sz="2800" spc="-5" dirty="0" err="1">
                <a:latin typeface="Arial"/>
                <a:cs typeface="Arial"/>
              </a:rPr>
              <a:t>Zaht</a:t>
            </a:r>
            <a:r>
              <a:rPr lang="hr-HR" sz="2800" spc="-5" dirty="0">
                <a:latin typeface="Arial"/>
                <a:cs typeface="Arial"/>
              </a:rPr>
              <a:t>j</a:t>
            </a:r>
            <a:r>
              <a:rPr sz="2800" spc="-5" dirty="0" err="1">
                <a:latin typeface="Arial"/>
                <a:cs typeface="Arial"/>
              </a:rPr>
              <a:t>eva</a:t>
            </a:r>
            <a:r>
              <a:rPr sz="2800" spc="-5" dirty="0">
                <a:latin typeface="Arial"/>
                <a:cs typeface="Arial"/>
              </a:rPr>
              <a:t>  više pažnje i vremena za čitanje. </a:t>
            </a:r>
            <a:r>
              <a:rPr sz="2800" dirty="0">
                <a:latin typeface="Arial"/>
                <a:cs typeface="Arial"/>
              </a:rPr>
              <a:t>Iako </a:t>
            </a:r>
            <a:r>
              <a:rPr sz="2800" spc="-5" dirty="0">
                <a:latin typeface="Arial"/>
                <a:cs typeface="Arial"/>
              </a:rPr>
              <a:t>na ovom  slajdu nema </a:t>
            </a:r>
            <a:r>
              <a:rPr sz="2800" spc="-5" dirty="0" err="1">
                <a:latin typeface="Arial"/>
                <a:cs typeface="Arial"/>
              </a:rPr>
              <a:t>mnogo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lang="hr-HR" sz="2800" spc="-5" dirty="0">
                <a:latin typeface="Arial"/>
                <a:cs typeface="Arial"/>
              </a:rPr>
              <a:t>bitnih stvari koje želimo naglasiti. Puno teksta na slajdu znači lošu prezentaciju, uvijek je bolje stavljati samo natuknice, jer njima naglašavamo ono bitno.</a:t>
            </a:r>
          </a:p>
          <a:p>
            <a:pPr marL="355600" marR="5080">
              <a:tabLst>
                <a:tab pos="2451735" algn="l"/>
                <a:tab pos="3816350" algn="l"/>
                <a:tab pos="5997575" algn="l"/>
              </a:tabLst>
            </a:pPr>
            <a:r>
              <a:rPr lang="hr-HR" sz="2800" spc="-5" dirty="0">
                <a:latin typeface="Arial"/>
                <a:cs typeface="Arial"/>
              </a:rPr>
              <a:t>Prezentacija je tu za pomoć, a ne za čitanje.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C23FBB3-9EC4-49AA-ABEE-8C69CE354240}"/>
              </a:ext>
            </a:extLst>
          </p:cNvPr>
          <p:cNvSpPr txBox="1"/>
          <p:nvPr/>
        </p:nvSpPr>
        <p:spPr>
          <a:xfrm>
            <a:off x="915416" y="411374"/>
            <a:ext cx="1046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spc="-5" dirty="0">
                <a:latin typeface="Arial"/>
                <a:cs typeface="Arial"/>
              </a:rPr>
              <a:t>Primjer lošeg slajda</a:t>
            </a:r>
            <a:endParaRPr lang="hr-HR" sz="4400" dirty="0">
              <a:latin typeface="Arial"/>
              <a:cs typeface="Arial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200" y="360629"/>
            <a:ext cx="186055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Fontovi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1325" y="6331838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400" b="1" i="0" kern="1200">
                <a:solidFill>
                  <a:srgbClr val="775F54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hr-HR" smtClean="0"/>
              <a:pPr marL="25400">
                <a:lnSpc>
                  <a:spcPts val="1650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15693" y="2058387"/>
            <a:ext cx="8000365" cy="41024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32740" indent="-320040">
              <a:spcBef>
                <a:spcPts val="850"/>
              </a:spcBef>
              <a:buFont typeface="Wingdings"/>
              <a:buChar char=""/>
              <a:tabLst>
                <a:tab pos="332740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Koristiti najmanje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font</a:t>
            </a:r>
            <a:r>
              <a:rPr sz="28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28</a:t>
            </a:r>
            <a:endParaRPr sz="2800" dirty="0">
              <a:latin typeface="Arial"/>
              <a:cs typeface="Arial"/>
            </a:endParaRPr>
          </a:p>
          <a:p>
            <a:pPr marL="652145" lvl="1" indent="-272415">
              <a:spcBef>
                <a:spcPts val="620"/>
              </a:spcBef>
              <a:buFont typeface="Wingdings"/>
              <a:buChar char=""/>
              <a:tabLst>
                <a:tab pos="652780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24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je čitljivo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18 </a:t>
            </a: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se </a:t>
            </a:r>
            <a:r>
              <a:rPr dirty="0" err="1">
                <a:solidFill>
                  <a:srgbClr val="001F5F"/>
                </a:solidFill>
                <a:latin typeface="Arial"/>
                <a:cs typeface="Arial"/>
              </a:rPr>
              <a:t>teško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001F5F"/>
                </a:solidFill>
                <a:latin typeface="Arial"/>
                <a:cs typeface="Arial"/>
              </a:rPr>
              <a:t>čita</a:t>
            </a:r>
            <a:endParaRPr lang="hr-HR" dirty="0">
              <a:solidFill>
                <a:srgbClr val="001F5F"/>
              </a:solidFill>
              <a:latin typeface="Arial"/>
              <a:cs typeface="Arial"/>
            </a:endParaRPr>
          </a:p>
          <a:p>
            <a:pPr marL="652145" lvl="1" indent="-272415">
              <a:spcBef>
                <a:spcPts val="620"/>
              </a:spcBef>
              <a:buFont typeface="Wingdings"/>
              <a:buChar char=""/>
              <a:tabLst>
                <a:tab pos="652780" algn="l"/>
              </a:tabLst>
            </a:pPr>
            <a:r>
              <a:rPr lang="hr-HR" sz="1100" dirty="0">
                <a:solidFill>
                  <a:srgbClr val="001F5F"/>
                </a:solidFill>
                <a:latin typeface="Arial"/>
                <a:cs typeface="Arial"/>
              </a:rPr>
              <a:t>Ako je font pre sitan, ne možemo ga pročitati</a:t>
            </a:r>
          </a:p>
          <a:p>
            <a:pPr marL="652145" lvl="1" indent="-272415">
              <a:spcBef>
                <a:spcPts val="620"/>
              </a:spcBef>
              <a:buFont typeface="Wingdings"/>
              <a:buChar char=""/>
              <a:tabLst>
                <a:tab pos="652780" algn="l"/>
              </a:tabLst>
            </a:pPr>
            <a:endParaRPr dirty="0">
              <a:latin typeface="Arial"/>
              <a:cs typeface="Arial"/>
            </a:endParaRPr>
          </a:p>
          <a:p>
            <a:pPr marL="332740" marR="600075" indent="-320040">
              <a:spcBef>
                <a:spcPts val="690"/>
              </a:spcBef>
              <a:buFont typeface="Wingdings"/>
              <a:buChar char=""/>
              <a:tabLst>
                <a:tab pos="332740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Koristiti različite veličine fontova za glavne</a:t>
            </a:r>
            <a:r>
              <a:rPr sz="29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i  sporedne</a:t>
            </a:r>
            <a:r>
              <a:rPr sz="29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natuknice</a:t>
            </a:r>
            <a:endParaRPr sz="2900" dirty="0">
              <a:latin typeface="Arial"/>
              <a:cs typeface="Arial"/>
            </a:endParaRPr>
          </a:p>
          <a:p>
            <a:pPr marL="433070" indent="-420370">
              <a:spcBef>
                <a:spcPts val="700"/>
              </a:spcBef>
              <a:buFont typeface="Wingdings"/>
              <a:buChar char=""/>
              <a:tabLst>
                <a:tab pos="433705" algn="l"/>
              </a:tabLst>
            </a:pPr>
            <a:r>
              <a:rPr sz="2900" spc="-5" dirty="0" err="1">
                <a:solidFill>
                  <a:srgbClr val="001F5F"/>
                </a:solidFill>
                <a:latin typeface="Arial"/>
                <a:cs typeface="Arial"/>
              </a:rPr>
              <a:t>Držati</a:t>
            </a:r>
            <a:r>
              <a:rPr sz="29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se zadanih veličina u predlošku</a:t>
            </a:r>
            <a:r>
              <a:rPr sz="29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slajda</a:t>
            </a:r>
            <a:endParaRPr sz="2900" dirty="0">
              <a:latin typeface="Arial"/>
              <a:cs typeface="Arial"/>
            </a:endParaRPr>
          </a:p>
          <a:p>
            <a:pPr marL="425450" marR="1200785" indent="-412750">
              <a:spcBef>
                <a:spcPts val="695"/>
              </a:spcBef>
              <a:buFont typeface="Wingdings"/>
              <a:buChar char=""/>
              <a:tabLst>
                <a:tab pos="433705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Koristite standardne fontove kao što</a:t>
            </a:r>
            <a:r>
              <a:rPr sz="2900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su  </a:t>
            </a:r>
            <a:r>
              <a:rPr sz="2900" spc="-20" dirty="0">
                <a:solidFill>
                  <a:srgbClr val="001F5F"/>
                </a:solidFill>
                <a:latin typeface="Arial"/>
                <a:cs typeface="Arial"/>
              </a:rPr>
              <a:t>Times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New Roman, Arial,</a:t>
            </a:r>
            <a:r>
              <a:rPr sz="29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Calibri…</a:t>
            </a:r>
            <a:endParaRPr sz="2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200" y="360629"/>
            <a:ext cx="186055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Fontovi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1325" y="6331838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400" b="1" i="0" kern="1200">
                <a:solidFill>
                  <a:srgbClr val="775F54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hr-HR" smtClean="0"/>
              <a:pPr marL="25400">
                <a:lnSpc>
                  <a:spcPts val="1650"/>
                </a:lnSpc>
              </a:pPr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88160" y="1390990"/>
            <a:ext cx="9319260" cy="45480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indent="-320040">
              <a:spcBef>
                <a:spcPts val="745"/>
              </a:spcBef>
              <a:buFont typeface="Wingdings"/>
              <a:buChar char=""/>
              <a:tabLst>
                <a:tab pos="333375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Ne </a:t>
            </a:r>
            <a:r>
              <a:rPr sz="2900" spc="-5" dirty="0">
                <a:solidFill>
                  <a:srgbClr val="001F5F"/>
                </a:solidFill>
                <a:latin typeface="Arial"/>
                <a:cs typeface="Arial"/>
              </a:rPr>
              <a:t>koristiti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više </a:t>
            </a:r>
            <a:r>
              <a:rPr sz="2900" spc="-5" dirty="0">
                <a:solidFill>
                  <a:srgbClr val="001F5F"/>
                </a:solidFill>
                <a:latin typeface="Arial"/>
                <a:cs typeface="Arial"/>
              </a:rPr>
              <a:t>od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2 fonta </a:t>
            </a:r>
            <a:r>
              <a:rPr sz="2900" spc="-5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sz="29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slide-u</a:t>
            </a:r>
            <a:endParaRPr sz="2900" dirty="0">
              <a:latin typeface="Arial"/>
              <a:cs typeface="Arial"/>
            </a:endParaRPr>
          </a:p>
          <a:p>
            <a:pPr marL="1009650" lvl="1" indent="-311150">
              <a:spcBef>
                <a:spcPts val="520"/>
              </a:spcBef>
              <a:buFont typeface="Wingdings"/>
              <a:buChar char=""/>
              <a:tabLst>
                <a:tab pos="1009650" algn="l"/>
              </a:tabLst>
            </a:pPr>
            <a:r>
              <a:rPr sz="2300" spc="-5" dirty="0">
                <a:solidFill>
                  <a:srgbClr val="001F5F"/>
                </a:solidFill>
                <a:latin typeface="Arial"/>
                <a:cs typeface="Arial"/>
              </a:rPr>
              <a:t>jedan </a:t>
            </a:r>
            <a:r>
              <a:rPr sz="2300" dirty="0">
                <a:solidFill>
                  <a:srgbClr val="001F5F"/>
                </a:solidFill>
                <a:latin typeface="Arial"/>
                <a:cs typeface="Arial"/>
              </a:rPr>
              <a:t>font u </a:t>
            </a:r>
            <a:r>
              <a:rPr sz="2300" spc="-5" dirty="0">
                <a:solidFill>
                  <a:srgbClr val="001F5F"/>
                </a:solidFill>
                <a:latin typeface="Arial"/>
                <a:cs typeface="Arial"/>
              </a:rPr>
              <a:t>naslovu, drugi </a:t>
            </a:r>
            <a:r>
              <a:rPr sz="23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3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1F5F"/>
                </a:solidFill>
                <a:latin typeface="Arial"/>
                <a:cs typeface="Arial"/>
              </a:rPr>
              <a:t>točkama</a:t>
            </a:r>
            <a:endParaRPr sz="2300" dirty="0">
              <a:latin typeface="Arial"/>
              <a:cs typeface="Arial"/>
            </a:endParaRPr>
          </a:p>
          <a:p>
            <a:pPr marL="332740" indent="-320040">
              <a:spcBef>
                <a:spcPts val="1065"/>
              </a:spcBef>
              <a:buSzPct val="58928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lang="hr-HR" sz="2800" dirty="0">
                <a:latin typeface="Gigi" panose="04040504061007020D02" pitchFamily="82" charset="0"/>
                <a:cs typeface="Algerian"/>
              </a:rPr>
              <a:t>Ne </a:t>
            </a:r>
            <a:r>
              <a:rPr lang="hr-HR" sz="2800" spc="-5" dirty="0">
                <a:latin typeface="Gigi" panose="04040504061007020D02" pitchFamily="82" charset="0"/>
                <a:cs typeface="Algerian"/>
              </a:rPr>
              <a:t>koristite ukrasne  fontove</a:t>
            </a:r>
            <a:r>
              <a:rPr lang="hr-HR" sz="2800" spc="-75" dirty="0">
                <a:latin typeface="Gigi" panose="04040504061007020D02" pitchFamily="82" charset="0"/>
                <a:cs typeface="Algerian"/>
              </a:rPr>
              <a:t> </a:t>
            </a:r>
            <a:r>
              <a:rPr lang="hr-HR" sz="2800" dirty="0">
                <a:latin typeface="Gigi" panose="04040504061007020D02" pitchFamily="82" charset="0"/>
                <a:cs typeface="Algerian"/>
              </a:rPr>
              <a:t>u  </a:t>
            </a:r>
            <a:r>
              <a:rPr lang="hr-HR" sz="2800" spc="-5" dirty="0">
                <a:latin typeface="Gigi" panose="04040504061007020D02" pitchFamily="82" charset="0"/>
                <a:cs typeface="Algerian"/>
              </a:rPr>
              <a:t>tekstu, </a:t>
            </a:r>
            <a:r>
              <a:rPr lang="hr-HR" sz="2800" spc="-5" dirty="0" err="1">
                <a:latin typeface="Gigi" panose="04040504061007020D02" pitchFamily="82" charset="0"/>
                <a:cs typeface="Algerian"/>
              </a:rPr>
              <a:t>čŽŠ</a:t>
            </a:r>
            <a:r>
              <a:rPr lang="hr-HR" sz="2800" spc="-5" dirty="0">
                <a:latin typeface="Gigi" panose="04040504061007020D02" pitchFamily="82" charset="0"/>
                <a:cs typeface="Algerian"/>
              </a:rPr>
              <a:t> su teško čitljivi</a:t>
            </a:r>
            <a:endParaRPr lang="hr-HR" sz="2800" dirty="0">
              <a:latin typeface="Gigi" panose="04040504061007020D02" pitchFamily="82" charset="0"/>
              <a:cs typeface="Algerian"/>
            </a:endParaRPr>
          </a:p>
          <a:p>
            <a:pPr marL="332740" indent="-320040">
              <a:spcBef>
                <a:spcPts val="1065"/>
              </a:spcBef>
              <a:buSzPct val="58928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sz="2800" i="1" spc="-5" dirty="0">
                <a:solidFill>
                  <a:srgbClr val="001F5F"/>
                </a:solidFill>
                <a:latin typeface="Arial"/>
                <a:cs typeface="Arial"/>
              </a:rPr>
              <a:t>Ne </a:t>
            </a:r>
            <a:r>
              <a:rPr sz="2800" i="1" dirty="0">
                <a:solidFill>
                  <a:srgbClr val="001F5F"/>
                </a:solidFill>
                <a:latin typeface="Arial"/>
                <a:cs typeface="Arial"/>
              </a:rPr>
              <a:t>koristiti </a:t>
            </a:r>
            <a:r>
              <a:rPr sz="2800" i="1" spc="-5" dirty="0">
                <a:solidFill>
                  <a:srgbClr val="001F5F"/>
                </a:solidFill>
                <a:latin typeface="Arial"/>
                <a:cs typeface="Arial"/>
              </a:rPr>
              <a:t>italic slova, slabije </a:t>
            </a:r>
            <a:r>
              <a:rPr sz="2800" i="1" dirty="0">
                <a:solidFill>
                  <a:srgbClr val="001F5F"/>
                </a:solidFill>
                <a:latin typeface="Arial"/>
                <a:cs typeface="Arial"/>
              </a:rPr>
              <a:t>su</a:t>
            </a:r>
            <a:r>
              <a:rPr sz="2800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Arial"/>
                <a:cs typeface="Arial"/>
              </a:rPr>
              <a:t>čitljiva</a:t>
            </a:r>
            <a:endParaRPr sz="2800" dirty="0">
              <a:latin typeface="Arial"/>
              <a:cs typeface="Arial"/>
            </a:endParaRPr>
          </a:p>
          <a:p>
            <a:pPr marL="332740" indent="-320040">
              <a:spcBef>
                <a:spcPts val="695"/>
              </a:spcBef>
              <a:buSzPct val="60344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Koristiti </a:t>
            </a:r>
            <a:r>
              <a:rPr sz="2900" b="1" dirty="0">
                <a:solidFill>
                  <a:srgbClr val="001F5F"/>
                </a:solidFill>
                <a:latin typeface="Arial"/>
                <a:cs typeface="Arial"/>
              </a:rPr>
              <a:t>opciju bold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za</a:t>
            </a:r>
            <a:r>
              <a:rPr sz="29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 err="1">
                <a:solidFill>
                  <a:srgbClr val="001F5F"/>
                </a:solidFill>
                <a:latin typeface="Arial"/>
                <a:cs typeface="Arial"/>
              </a:rPr>
              <a:t>naglašavanje</a:t>
            </a:r>
            <a:r>
              <a:rPr lang="hr-HR" sz="2900" dirty="0">
                <a:solidFill>
                  <a:srgbClr val="001F5F"/>
                </a:solidFill>
                <a:latin typeface="Arial"/>
                <a:cs typeface="Arial"/>
              </a:rPr>
              <a:t>, nikako preko čitavog slajda</a:t>
            </a:r>
          </a:p>
          <a:p>
            <a:pPr marL="652780" lvl="1" indent="-273050">
              <a:spcBef>
                <a:spcPts val="615"/>
              </a:spcBef>
              <a:buSzPct val="69230"/>
              <a:buFont typeface="Wingdings"/>
              <a:buChar char=""/>
              <a:tabLst>
                <a:tab pos="653415" algn="l"/>
                <a:tab pos="1680210" algn="l"/>
              </a:tabLst>
            </a:pPr>
            <a:r>
              <a:rPr sz="2600" dirty="0" err="1">
                <a:solidFill>
                  <a:srgbClr val="001F5F"/>
                </a:solidFill>
                <a:latin typeface="Arial"/>
                <a:cs typeface="Arial"/>
              </a:rPr>
              <a:t>Bolje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:	promijeniti </a:t>
            </a:r>
            <a:r>
              <a:rPr sz="2600" b="1" dirty="0" err="1">
                <a:solidFill>
                  <a:srgbClr val="FF0000"/>
                </a:solidFill>
                <a:latin typeface="Arial"/>
                <a:cs typeface="Arial"/>
              </a:rPr>
              <a:t>boju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 err="1">
                <a:solidFill>
                  <a:srgbClr val="001F5F"/>
                </a:solidFill>
                <a:latin typeface="Arial"/>
                <a:cs typeface="Arial"/>
              </a:rPr>
              <a:t>teksta</a:t>
            </a:r>
            <a:endParaRPr lang="hr-HR" sz="26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652780" lvl="1" indent="-273050">
              <a:spcBef>
                <a:spcPts val="615"/>
              </a:spcBef>
              <a:buSzPct val="69230"/>
              <a:buFont typeface="Wingdings"/>
              <a:buChar char=""/>
              <a:tabLst>
                <a:tab pos="653415" algn="l"/>
                <a:tab pos="1680210" algn="l"/>
              </a:tabLst>
            </a:pPr>
            <a:r>
              <a:rPr lang="hr-HR" sz="2800" dirty="0">
                <a:solidFill>
                  <a:srgbClr val="001F5F"/>
                </a:solidFill>
                <a:latin typeface="Arial"/>
                <a:cs typeface="Arial"/>
              </a:rPr>
              <a:t>VELIKA SLOVA KORISTITE SAMO KADA MORATE</a:t>
            </a:r>
            <a:endParaRPr lang="hr-HR" sz="2800" dirty="0">
              <a:latin typeface="Arial"/>
              <a:cs typeface="Arial"/>
            </a:endParaRPr>
          </a:p>
          <a:p>
            <a:pPr marL="652780" lvl="1" indent="-273050">
              <a:spcBef>
                <a:spcPts val="615"/>
              </a:spcBef>
              <a:buSzPct val="69230"/>
              <a:buFont typeface="Wingdings"/>
              <a:buChar char=""/>
              <a:tabLst>
                <a:tab pos="653415" algn="l"/>
                <a:tab pos="1680210" algn="l"/>
              </a:tabLst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1340" y="360629"/>
            <a:ext cx="114554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Boje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1325" y="6331838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400" b="1" i="0" kern="1200">
                <a:solidFill>
                  <a:srgbClr val="775F54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hr-HR" smtClean="0"/>
              <a:pPr marL="25400">
                <a:lnSpc>
                  <a:spcPts val="1650"/>
                </a:lnSpc>
              </a:pPr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15693" y="1536462"/>
            <a:ext cx="7955915" cy="29091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32740" indent="-320040">
              <a:spcBef>
                <a:spcPts val="465"/>
              </a:spcBef>
              <a:buSzPct val="59259"/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Koristiti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boju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fonta kontrastnu</a:t>
            </a:r>
            <a:r>
              <a:rPr sz="27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pozadini</a:t>
            </a:r>
            <a:endParaRPr sz="2700" dirty="0">
              <a:latin typeface="Arial"/>
              <a:cs typeface="Arial"/>
            </a:endParaRPr>
          </a:p>
          <a:p>
            <a:pPr marL="652145" lvl="1" indent="-272415">
              <a:spcBef>
                <a:spcPts val="330"/>
              </a:spcBef>
              <a:buSzPct val="68750"/>
              <a:buFont typeface="Wingdings"/>
              <a:buChar char=""/>
              <a:tabLst>
                <a:tab pos="652780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npr: crni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font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na bijeloj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pozadini</a:t>
            </a:r>
            <a:endParaRPr sz="2400" dirty="0">
              <a:latin typeface="Arial"/>
              <a:cs typeface="Arial"/>
            </a:endParaRPr>
          </a:p>
          <a:p>
            <a:pPr marL="652145" marR="1091565" lvl="1" indent="-272415">
              <a:lnSpc>
                <a:spcPts val="2590"/>
              </a:lnSpc>
              <a:spcBef>
                <a:spcPts val="640"/>
              </a:spcBef>
              <a:buClr>
                <a:srgbClr val="001F5F"/>
              </a:buClr>
              <a:buSzPct val="68750"/>
              <a:buFont typeface="Wingdings"/>
              <a:buChar char=""/>
              <a:tabLst>
                <a:tab pos="652780" algn="l"/>
              </a:tabLst>
            </a:pPr>
            <a:r>
              <a:rPr sz="2400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korištenje </a:t>
            </a:r>
            <a:r>
              <a:rPr sz="2400" spc="-5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boje </a:t>
            </a:r>
            <a:r>
              <a:rPr sz="2400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fonta koja </a:t>
            </a:r>
            <a:r>
              <a:rPr sz="2400" spc="-5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nije oštro </a:t>
            </a:r>
            <a:r>
              <a:rPr sz="2400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kontrastna  </a:t>
            </a:r>
            <a:r>
              <a:rPr sz="2400" spc="-10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pozadini </a:t>
            </a:r>
            <a:r>
              <a:rPr sz="2400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je</a:t>
            </a:r>
            <a:r>
              <a:rPr sz="2400" spc="20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66CC"/>
                </a:solidFill>
                <a:highlight>
                  <a:srgbClr val="FF00FF"/>
                </a:highlight>
                <a:latin typeface="Arial"/>
                <a:cs typeface="Arial"/>
              </a:rPr>
              <a:t>nečitljivo</a:t>
            </a:r>
            <a:endParaRPr sz="2400" dirty="0">
              <a:highlight>
                <a:srgbClr val="FF00FF"/>
              </a:highlight>
              <a:latin typeface="Arial"/>
              <a:cs typeface="Arial"/>
            </a:endParaRPr>
          </a:p>
          <a:p>
            <a:pPr marL="332740" indent="-320040">
              <a:spcBef>
                <a:spcPts val="365"/>
              </a:spcBef>
              <a:buSzPct val="59259"/>
              <a:buFont typeface="Wingdings"/>
              <a:buChar char=""/>
              <a:tabLst>
                <a:tab pos="332105" algn="l"/>
                <a:tab pos="332740" algn="l"/>
              </a:tabLst>
            </a:pPr>
            <a:r>
              <a:rPr sz="2700" dirty="0" err="1">
                <a:solidFill>
                  <a:srgbClr val="001F5F"/>
                </a:solidFill>
                <a:latin typeface="Arial"/>
                <a:cs typeface="Arial"/>
              </a:rPr>
              <a:t>Bojom</a:t>
            </a:r>
            <a:r>
              <a:rPr sz="27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naglašavati</a:t>
            </a:r>
            <a:endParaRPr sz="2700" dirty="0">
              <a:latin typeface="Arial"/>
              <a:cs typeface="Arial"/>
            </a:endParaRPr>
          </a:p>
          <a:p>
            <a:pPr marL="652145" lvl="1" indent="-272415">
              <a:spcBef>
                <a:spcPts val="325"/>
              </a:spcBef>
              <a:buSzPct val="68750"/>
              <a:buFont typeface="Wingdings"/>
              <a:buChar char=""/>
              <a:tabLst>
                <a:tab pos="652780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samo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D8046"/>
                </a:solidFill>
                <a:latin typeface="Arial"/>
                <a:cs typeface="Arial"/>
              </a:rPr>
              <a:t>povremeno</a:t>
            </a:r>
            <a:endParaRPr sz="2400" dirty="0">
              <a:latin typeface="Arial"/>
              <a:cs typeface="Arial"/>
            </a:endParaRPr>
          </a:p>
          <a:p>
            <a:pPr marL="652145" lvl="1" indent="-272415">
              <a:spcBef>
                <a:spcPts val="310"/>
              </a:spcBef>
              <a:buClr>
                <a:srgbClr val="001F5F"/>
              </a:buClr>
              <a:buSzPct val="68750"/>
              <a:buFont typeface="Wingdings"/>
              <a:buChar char=""/>
              <a:tabLst>
                <a:tab pos="652780" algn="l"/>
              </a:tabLst>
            </a:pPr>
            <a:r>
              <a:rPr sz="2400" spc="-5" dirty="0">
                <a:solidFill>
                  <a:srgbClr val="93B6D2"/>
                </a:solidFill>
                <a:latin typeface="Arial"/>
                <a:cs typeface="Arial"/>
              </a:rPr>
              <a:t>previše </a:t>
            </a:r>
            <a:r>
              <a:rPr sz="2400" spc="-5" dirty="0">
                <a:solidFill>
                  <a:srgbClr val="DD8046"/>
                </a:solidFill>
                <a:latin typeface="Arial"/>
                <a:cs typeface="Arial"/>
              </a:rPr>
              <a:t>boja </a:t>
            </a:r>
            <a:r>
              <a:rPr sz="2400" spc="-5" dirty="0">
                <a:solidFill>
                  <a:srgbClr val="F7B615"/>
                </a:solidFill>
                <a:latin typeface="Arial"/>
                <a:cs typeface="Arial"/>
              </a:rPr>
              <a:t>odvraća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pažnju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92D050"/>
                </a:solidFill>
                <a:latin typeface="Arial"/>
                <a:cs typeface="Arial"/>
              </a:rPr>
              <a:t>zasiti </a:t>
            </a:r>
            <a:r>
              <a:rPr sz="2400" spc="-5" dirty="0">
                <a:solidFill>
                  <a:srgbClr val="00AFEF"/>
                </a:solidFill>
                <a:latin typeface="Arial"/>
                <a:cs typeface="Arial"/>
              </a:rPr>
              <a:t>oko</a:t>
            </a:r>
            <a:r>
              <a:rPr sz="2400" spc="9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informacijama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1340" y="360629"/>
            <a:ext cx="114554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Boje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1325" y="6331838"/>
            <a:ext cx="2489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400" b="1" i="0" kern="1200">
                <a:solidFill>
                  <a:srgbClr val="775F54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lang="hr-HR" smtClean="0"/>
              <a:pPr marL="25400">
                <a:lnSpc>
                  <a:spcPts val="1650"/>
                </a:lnSpc>
              </a:pPr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15692" y="1546580"/>
            <a:ext cx="6381750" cy="43434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32740" indent="-320040">
              <a:spcBef>
                <a:spcPts val="705"/>
              </a:spcBef>
              <a:buFont typeface="Wingdings"/>
              <a:buChar char=""/>
              <a:tabLst>
                <a:tab pos="332740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kontrastne -</a:t>
            </a:r>
            <a:r>
              <a:rPr sz="29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dobro:</a:t>
            </a:r>
            <a:endParaRPr sz="2900">
              <a:latin typeface="Arial"/>
              <a:cs typeface="Arial"/>
            </a:endParaRPr>
          </a:p>
          <a:p>
            <a:pPr marL="652145" lvl="1" indent="-272415">
              <a:spcBef>
                <a:spcPts val="540"/>
              </a:spcBef>
              <a:buSzPct val="96153"/>
              <a:buFont typeface="Wingdings"/>
              <a:buChar char=""/>
              <a:tabLst>
                <a:tab pos="652780" algn="l"/>
              </a:tabLst>
            </a:pP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crno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2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žutom</a:t>
            </a:r>
            <a:endParaRPr sz="2600">
              <a:latin typeface="Arial"/>
              <a:cs typeface="Arial"/>
            </a:endParaRPr>
          </a:p>
          <a:p>
            <a:pPr marL="652145" lvl="1" indent="-272415">
              <a:spcBef>
                <a:spcPts val="600"/>
              </a:spcBef>
              <a:buSzPct val="96153"/>
              <a:buFont typeface="Wingdings"/>
              <a:buChar char=""/>
              <a:tabLst>
                <a:tab pos="65278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plavo na</a:t>
            </a:r>
            <a:r>
              <a:rPr sz="26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bijelom</a:t>
            </a:r>
            <a:endParaRPr sz="2600">
              <a:latin typeface="Arial"/>
              <a:cs typeface="Arial"/>
            </a:endParaRPr>
          </a:p>
          <a:p>
            <a:pPr marL="652145" lvl="1" indent="-272415">
              <a:spcBef>
                <a:spcPts val="605"/>
              </a:spcBef>
              <a:buSzPct val="96153"/>
              <a:buFont typeface="Wingdings"/>
              <a:buChar char=""/>
              <a:tabLst>
                <a:tab pos="65278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bijelo na</a:t>
            </a:r>
            <a:r>
              <a:rPr sz="2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plavom</a:t>
            </a:r>
            <a:endParaRPr sz="2600">
              <a:latin typeface="Arial"/>
              <a:cs typeface="Arial"/>
            </a:endParaRPr>
          </a:p>
          <a:p>
            <a:pPr marL="652145" lvl="1" indent="-272415">
              <a:spcBef>
                <a:spcPts val="600"/>
              </a:spcBef>
              <a:buSzPct val="96153"/>
              <a:buFont typeface="Wingdings"/>
              <a:buChar char=""/>
              <a:tabLst>
                <a:tab pos="65278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crno na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bijelom</a:t>
            </a:r>
            <a:endParaRPr sz="2600">
              <a:latin typeface="Arial"/>
              <a:cs typeface="Arial"/>
            </a:endParaRPr>
          </a:p>
          <a:p>
            <a:pPr marL="652145" lvl="1" indent="-272415">
              <a:spcBef>
                <a:spcPts val="600"/>
              </a:spcBef>
              <a:buSzPct val="96153"/>
              <a:buFont typeface="Wingdings"/>
              <a:buChar char=""/>
              <a:tabLst>
                <a:tab pos="65278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žuto na</a:t>
            </a:r>
            <a:r>
              <a:rPr sz="26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crnom</a:t>
            </a:r>
            <a:endParaRPr sz="2600">
              <a:latin typeface="Arial"/>
              <a:cs typeface="Arial"/>
            </a:endParaRPr>
          </a:p>
          <a:p>
            <a:pPr marL="652145" lvl="1" indent="-272415">
              <a:spcBef>
                <a:spcPts val="600"/>
              </a:spcBef>
              <a:buSzPct val="96153"/>
              <a:buFont typeface="Wingdings"/>
              <a:buChar char=""/>
              <a:tabLst>
                <a:tab pos="65278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bijelo na</a:t>
            </a:r>
            <a:r>
              <a:rPr sz="2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crnom</a:t>
            </a:r>
            <a:endParaRPr sz="2600">
              <a:latin typeface="Arial"/>
              <a:cs typeface="Arial"/>
            </a:endParaRPr>
          </a:p>
          <a:p>
            <a:pPr marL="332740" marR="5080" indent="-320040">
              <a:spcBef>
                <a:spcPts val="685"/>
              </a:spcBef>
              <a:buFont typeface="Wingdings"/>
              <a:buChar char=""/>
              <a:tabLst>
                <a:tab pos="332740" algn="l"/>
                <a:tab pos="1455420" algn="l"/>
              </a:tabLst>
            </a:pP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oprez	s crvenim i zelenim</a:t>
            </a:r>
            <a:r>
              <a:rPr sz="29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1F5F"/>
                </a:solidFill>
                <a:latin typeface="Arial"/>
                <a:cs typeface="Arial"/>
              </a:rPr>
              <a:t>nijansama  (daltonizam!)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8025" y="6314947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775F54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90795" y="360629"/>
            <a:ext cx="124015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Sli</a:t>
            </a:r>
            <a:r>
              <a:rPr spc="10" dirty="0"/>
              <a:t>k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1829" y="1611885"/>
            <a:ext cx="421576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193675" indent="-320040">
              <a:spcBef>
                <a:spcPts val="100"/>
              </a:spcBef>
              <a:buFont typeface="Wingdings"/>
              <a:buChar char=""/>
              <a:tabLst>
                <a:tab pos="332740" algn="l"/>
              </a:tabLst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Sliku smjestiti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sa  strane, a ne u</a:t>
            </a:r>
            <a:r>
              <a:rPr sz="3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sredinu 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slajda</a:t>
            </a:r>
            <a:endParaRPr sz="3000" dirty="0">
              <a:latin typeface="Arial"/>
              <a:cs typeface="Arial"/>
            </a:endParaRPr>
          </a:p>
          <a:p>
            <a:pPr marL="662305" lvl="1" indent="-282575">
              <a:spcBef>
                <a:spcPts val="610"/>
              </a:spcBef>
              <a:buSzPct val="96428"/>
              <a:buFont typeface="Wingdings"/>
              <a:buChar char=""/>
              <a:tabLst>
                <a:tab pos="662940" algn="l"/>
              </a:tabLst>
            </a:pP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Više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mjesta za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tekst</a:t>
            </a:r>
            <a:endParaRPr sz="2800" dirty="0">
              <a:latin typeface="Arial"/>
              <a:cs typeface="Arial"/>
            </a:endParaRPr>
          </a:p>
          <a:p>
            <a:pPr marL="662305" lvl="1" indent="-282575">
              <a:spcBef>
                <a:spcPts val="600"/>
              </a:spcBef>
              <a:buSzPct val="96428"/>
              <a:buFont typeface="Wingdings"/>
              <a:buChar char=""/>
              <a:tabLst>
                <a:tab pos="66294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Bolja </a:t>
            </a:r>
            <a:r>
              <a:rPr sz="2800" spc="-5" dirty="0" err="1">
                <a:solidFill>
                  <a:srgbClr val="001F5F"/>
                </a:solidFill>
                <a:latin typeface="Arial"/>
                <a:cs typeface="Arial"/>
              </a:rPr>
              <a:t>ravnoteža</a:t>
            </a: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 err="1">
                <a:solidFill>
                  <a:srgbClr val="001F5F"/>
                </a:solidFill>
                <a:latin typeface="Arial"/>
                <a:cs typeface="Arial"/>
              </a:rPr>
              <a:t>slajda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11C9C0CC-7B24-41F8-A207-83100DF8AA4F}"/>
              </a:ext>
            </a:extLst>
          </p:cNvPr>
          <p:cNvSpPr/>
          <p:nvPr/>
        </p:nvSpPr>
        <p:spPr>
          <a:xfrm>
            <a:off x="633730" y="1572197"/>
            <a:ext cx="4552950" cy="348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81500" y="2571775"/>
            <a:ext cx="4953000" cy="371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69742" y="2573680"/>
            <a:ext cx="466534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7215" indent="-342900">
              <a:spcBef>
                <a:spcPts val="105"/>
              </a:spcBef>
              <a:buSzPct val="95000"/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Pogledajte kako </a:t>
            </a:r>
            <a:r>
              <a:rPr sz="2000" spc="-5" dirty="0">
                <a:latin typeface="Arial"/>
                <a:cs typeface="Arial"/>
              </a:rPr>
              <a:t>izgleda </a:t>
            </a:r>
            <a:r>
              <a:rPr sz="2000" dirty="0">
                <a:latin typeface="Arial"/>
                <a:cs typeface="Arial"/>
              </a:rPr>
              <a:t>kada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loše  </a:t>
            </a:r>
            <a:r>
              <a:rPr sz="2000" dirty="0">
                <a:latin typeface="Arial"/>
                <a:cs typeface="Arial"/>
              </a:rPr>
              <a:t>rasporedite sliku i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tekst</a:t>
            </a:r>
          </a:p>
          <a:p>
            <a:pPr marL="355600" marR="5080" indent="-342900">
              <a:spcBef>
                <a:spcPts val="1200"/>
              </a:spcBef>
              <a:buSzPct val="95000"/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Deo teksta </a:t>
            </a:r>
            <a:r>
              <a:rPr sz="2000" dirty="0" err="1">
                <a:latin typeface="Arial"/>
                <a:cs typeface="Arial"/>
              </a:rPr>
              <a:t>koji</a:t>
            </a:r>
            <a:r>
              <a:rPr sz="2000" dirty="0">
                <a:latin typeface="Arial"/>
                <a:cs typeface="Arial"/>
              </a:rPr>
              <a:t> je</a:t>
            </a:r>
            <a:r>
              <a:rPr lang="hr-HR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preko</a:t>
            </a:r>
            <a:r>
              <a:rPr sz="2000" dirty="0">
                <a:latin typeface="Arial"/>
                <a:cs typeface="Arial"/>
              </a:rPr>
              <a:t> slike </a:t>
            </a:r>
            <a:r>
              <a:rPr sz="2000" spc="-5" dirty="0">
                <a:latin typeface="Arial"/>
                <a:cs typeface="Arial"/>
              </a:rPr>
              <a:t>je nečitak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  nejasan</a:t>
            </a:r>
          </a:p>
          <a:p>
            <a:pPr marL="354964" indent="-342900">
              <a:spcBef>
                <a:spcPts val="1200"/>
              </a:spcBef>
              <a:buSzPct val="95000"/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Uporedite ovaj slajd sa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prethodnim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8C775C7-C798-48AC-BC48-893599DBC347}"/>
              </a:ext>
            </a:extLst>
          </p:cNvPr>
          <p:cNvSpPr txBox="1"/>
          <p:nvPr/>
        </p:nvSpPr>
        <p:spPr>
          <a:xfrm>
            <a:off x="915416" y="411374"/>
            <a:ext cx="1046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spc="-5" dirty="0">
                <a:latin typeface="Arial"/>
                <a:cs typeface="Arial"/>
              </a:rPr>
              <a:t>Primjer lošeg slajda</a:t>
            </a:r>
            <a:endParaRPr lang="hr-HR" sz="4400" dirty="0">
              <a:latin typeface="Arial"/>
              <a:cs typeface="Arial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409</Words>
  <Application>Microsoft Office PowerPoint</Application>
  <PresentationFormat>Široki zaslon</PresentationFormat>
  <Paragraphs>99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Gigi</vt:lpstr>
      <vt:lpstr>Times New Roman</vt:lpstr>
      <vt:lpstr>Wingdings</vt:lpstr>
      <vt:lpstr>Tema sustava Office</vt:lpstr>
      <vt:lpstr>Prezentacija o prezentaciji</vt:lpstr>
      <vt:lpstr>PowerPoint prezentacija</vt:lpstr>
      <vt:lpstr>PowerPoint prezentacija</vt:lpstr>
      <vt:lpstr>Fontovi</vt:lpstr>
      <vt:lpstr>Fontovi</vt:lpstr>
      <vt:lpstr>Boje</vt:lpstr>
      <vt:lpstr>Boje</vt:lpstr>
      <vt:lpstr>Slike</vt:lpstr>
      <vt:lpstr>PowerPoint prezentacija</vt:lpstr>
      <vt:lpstr>Pozadina</vt:lpstr>
      <vt:lpstr>Prijmer loše izabrane pozadine</vt:lpstr>
      <vt:lpstr>Pravopis</vt:lpstr>
      <vt:lpstr>Savjeti za izlaganje prezentacije</vt:lpstr>
      <vt:lpstr>PowerPoint prezentacija</vt:lpstr>
      <vt:lpstr>Microsoft PowerPoint</vt:lpstr>
      <vt:lpstr>Programi za izradu prezentacija</vt:lpstr>
      <vt:lpstr>A sada krenimo sa zadacima!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</dc:title>
  <dc:creator>Natasa Zvonar</dc:creator>
  <cp:lastModifiedBy>Natasa Zvonar</cp:lastModifiedBy>
  <cp:revision>5</cp:revision>
  <dcterms:created xsi:type="dcterms:W3CDTF">2019-05-09T20:06:54Z</dcterms:created>
  <dcterms:modified xsi:type="dcterms:W3CDTF">2019-05-11T20:36:19Z</dcterms:modified>
</cp:coreProperties>
</file>