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6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47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05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9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909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47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14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5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9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D90F1E-4B22-429C-B8F6-3E0CF1AE5381}" type="datetimeFigureOut">
              <a:rPr lang="hr-HR" smtClean="0"/>
              <a:t>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F6DD9E-DF66-4F9B-AA39-7C4C0C45F50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92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Umjetnost_drevnog_Egipta" TargetMode="External"/><Relationship Id="rId13" Type="http://schemas.openxmlformats.org/officeDocument/2006/relationships/hyperlink" Target="https://hr.wikipedia.org/wiki/Satira" TargetMode="External"/><Relationship Id="rId18" Type="http://schemas.openxmlformats.org/officeDocument/2006/relationships/hyperlink" Target="https://hr.wikipedia.org/wiki/Engleski" TargetMode="External"/><Relationship Id="rId3" Type="http://schemas.openxmlformats.org/officeDocument/2006/relationships/hyperlink" Target="https://hr.wikipedia.org/wiki/19._stolje%C4%87e" TargetMode="External"/><Relationship Id="rId7" Type="http://schemas.openxmlformats.org/officeDocument/2006/relationships/hyperlink" Target="https://hr.wikipedia.org/wiki/Likovna_umjetnost" TargetMode="External"/><Relationship Id="rId12" Type="http://schemas.openxmlformats.org/officeDocument/2006/relationships/hyperlink" Target="https://hr.wikipedia.org/wiki/Grafika" TargetMode="External"/><Relationship Id="rId17" Type="http://schemas.openxmlformats.org/officeDocument/2006/relationships/hyperlink" Target="https://hr.wikipedia.org/wiki/Novine" TargetMode="External"/><Relationship Id="rId2" Type="http://schemas.openxmlformats.org/officeDocument/2006/relationships/hyperlink" Target="https://hr.wikipedia.org/wiki/Umjetnost" TargetMode="External"/><Relationship Id="rId16" Type="http://schemas.openxmlformats.org/officeDocument/2006/relationships/hyperlink" Target="https://hr.wikipedia.org/wiki/Masovni_mediji" TargetMode="External"/><Relationship Id="rId20" Type="http://schemas.openxmlformats.org/officeDocument/2006/relationships/hyperlink" Target="https://hr.wikipedia.org/wiki/Hetalia:_Axis_Power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r.wikipedia.org/w/index.php?title=Naracija&amp;action=edit&amp;redlink=1" TargetMode="External"/><Relationship Id="rId11" Type="http://schemas.openxmlformats.org/officeDocument/2006/relationships/hyperlink" Target="https://hr.wikipedia.org/wiki/Trajanov_stup" TargetMode="External"/><Relationship Id="rId5" Type="http://schemas.openxmlformats.org/officeDocument/2006/relationships/hyperlink" Target="https://hr.wikipedia.org/wiki/Zvuk" TargetMode="External"/><Relationship Id="rId15" Type="http://schemas.openxmlformats.org/officeDocument/2006/relationships/hyperlink" Target="https://hr.wikipedia.org/wiki/Ilustracija" TargetMode="External"/><Relationship Id="rId10" Type="http://schemas.openxmlformats.org/officeDocument/2006/relationships/hyperlink" Target="https://hr.wikipedia.org/wiki/Umjetnost_starog_Rima" TargetMode="External"/><Relationship Id="rId19" Type="http://schemas.openxmlformats.org/officeDocument/2006/relationships/hyperlink" Target="https://hr.wikipedia.org/w/index.php?title=Strip_album&amp;action=edit&amp;redlink=1" TargetMode="External"/><Relationship Id="rId4" Type="http://schemas.openxmlformats.org/officeDocument/2006/relationships/hyperlink" Target="https://hr.wikipedia.org/wiki/Film" TargetMode="External"/><Relationship Id="rId9" Type="http://schemas.openxmlformats.org/officeDocument/2006/relationships/hyperlink" Target="https://hr.wikipedia.org/wiki/Knjiga_mrtvih" TargetMode="External"/><Relationship Id="rId14" Type="http://schemas.openxmlformats.org/officeDocument/2006/relationships/hyperlink" Target="https://hr.wikipedia.org/wiki/William_Hogarth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Flash_(strip)" TargetMode="External"/><Relationship Id="rId3" Type="http://schemas.openxmlformats.org/officeDocument/2006/relationships/hyperlink" Target="https://hr.wikipedia.org/wiki/Superman" TargetMode="External"/><Relationship Id="rId7" Type="http://schemas.openxmlformats.org/officeDocument/2006/relationships/hyperlink" Target="https://hr.wikipedia.org/wiki/Green_Arro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r.wikipedia.org/wiki/Wonder_Woman" TargetMode="External"/><Relationship Id="rId5" Type="http://schemas.openxmlformats.org/officeDocument/2006/relationships/hyperlink" Target="https://hr.wikipedia.org/wiki/Aquaman" TargetMode="External"/><Relationship Id="rId4" Type="http://schemas.openxmlformats.org/officeDocument/2006/relationships/hyperlink" Target="https://hr.wikipedia.org/wiki/Batma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8F3C3C-D547-42EC-9F1B-8B6D65253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Stripovi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4C36D2-3F1F-4C9C-97F0-932DC1184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27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FD32E3-0DB3-42CB-BA28-EE275789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Osnovno o stripovima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64FBF51-38CA-487F-9F40-B751FAC464FB}"/>
              </a:ext>
            </a:extLst>
          </p:cNvPr>
          <p:cNvSpPr txBox="1"/>
          <p:nvPr/>
        </p:nvSpPr>
        <p:spPr>
          <a:xfrm>
            <a:off x="670560" y="1270000"/>
            <a:ext cx="10728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Strip</a:t>
            </a:r>
            <a:r>
              <a:rPr lang="hr-HR" dirty="0"/>
              <a:t> je niz naracijom povezanih prizora. Strip dolazi od američkog naziva </a:t>
            </a:r>
            <a:r>
              <a:rPr lang="hr-HR" i="1" dirty="0" err="1"/>
              <a:t>Comic</a:t>
            </a:r>
            <a:r>
              <a:rPr lang="hr-HR" i="1" dirty="0"/>
              <a:t> Strip</a:t>
            </a:r>
            <a:r>
              <a:rPr lang="hr-HR" dirty="0"/>
              <a:t> što doslovno znači komična traka. Njegovo postojanje povezano je s pojavom masovnih medija. Iako u početku egzistira kao dodatna zabava za čitatelje novina ubrzo postaje neovisni medij ili kako se voli kazati "deveta </a:t>
            </a:r>
            <a:r>
              <a:rPr lang="hr-HR" dirty="0">
                <a:hlinkClick r:id="rId2" tooltip="Umjetnost"/>
              </a:rPr>
              <a:t>umjetnost</a:t>
            </a:r>
            <a:r>
              <a:rPr lang="hr-HR" dirty="0"/>
              <a:t>".</a:t>
            </a:r>
          </a:p>
          <a:p>
            <a:r>
              <a:rPr lang="hr-HR" dirty="0"/>
              <a:t>Dok je naracija kao takva do kraja </a:t>
            </a:r>
            <a:r>
              <a:rPr lang="hr-HR" dirty="0">
                <a:hlinkClick r:id="rId3" tooltip="19. stoljeće"/>
              </a:rPr>
              <a:t>19.stoljeća</a:t>
            </a:r>
            <a:r>
              <a:rPr lang="hr-HR" dirty="0"/>
              <a:t> bila vezana uz ili uz pisani izričaj (npr. dramu, priču, novelu, roman) ili uz živu izvedbu (kazalište), pojavom novina i pokretnih slika dobivamo dva potpuno nova medija: strip i </a:t>
            </a:r>
            <a:r>
              <a:rPr lang="hr-HR" dirty="0">
                <a:hlinkClick r:id="rId4" tooltip="Film"/>
              </a:rPr>
              <a:t>film</a:t>
            </a:r>
            <a:r>
              <a:rPr lang="hr-HR" dirty="0"/>
              <a:t>. Dok se obično na strip gleda kao na zabavu za djecu, dok filmove gledaju odrasli, i u stripu i u filmu se zapravo radi o istoj stvari, naracija - </a:t>
            </a:r>
            <a:r>
              <a:rPr lang="hr-HR" b="1" dirty="0"/>
              <a:t>priča</a:t>
            </a:r>
            <a:r>
              <a:rPr lang="hr-HR" dirty="0"/>
              <a:t> treba biti ispričana čitatelju (gledatelju) putem slika, statičnih ili pomičnih. Sama forma stripa zahtijeva sažeto izražavanje, jer u nekoliko kadrova i s malo teksta treba ispričati cijelu priču, no to upravo potencira majstorstvo scenarista i crtača stripova, jer oni nemaju na raspolaganju dodatni vid izražavanja koji film ima - </a:t>
            </a:r>
            <a:r>
              <a:rPr lang="hr-HR" dirty="0">
                <a:hlinkClick r:id="rId5" tooltip="Zvuk"/>
              </a:rPr>
              <a:t>zvuk</a:t>
            </a:r>
            <a:r>
              <a:rPr lang="hr-HR" dirty="0"/>
              <a:t>. Tako zapravo čitajući (dobre) stripove možemo uživati ne samo u likovno/grafički lijepom izražaju nego i u savršeno odabranim rečenicama i kadrovima koje zapravo pretvaraju "običan" strip u remek-djela.</a:t>
            </a:r>
          </a:p>
          <a:p>
            <a:r>
              <a:rPr lang="hr-HR" dirty="0"/>
              <a:t>Danas smatramo da su svaka </a:t>
            </a:r>
            <a:r>
              <a:rPr lang="hr-HR" dirty="0">
                <a:hlinkClick r:id="rId6" tooltip="Naracija (stranica ne postoji)"/>
              </a:rPr>
              <a:t>narativna</a:t>
            </a:r>
            <a:r>
              <a:rPr lang="hr-HR" dirty="0"/>
              <a:t> </a:t>
            </a:r>
            <a:r>
              <a:rPr lang="hr-HR" dirty="0">
                <a:hlinkClick r:id="rId7" tooltip="Likovna umjetnost"/>
              </a:rPr>
              <a:t>likovna djela</a:t>
            </a:r>
            <a:r>
              <a:rPr lang="hr-HR" dirty="0"/>
              <a:t> koja su se sastojala od slika u nizu zapravo preteče stripa (poput </a:t>
            </a:r>
            <a:r>
              <a:rPr lang="hr-HR" dirty="0">
                <a:hlinkClick r:id="rId8" tooltip="Umjetnost drevnog Egipta"/>
              </a:rPr>
              <a:t>egipatske</a:t>
            </a:r>
            <a:r>
              <a:rPr lang="hr-HR" dirty="0"/>
              <a:t> </a:t>
            </a:r>
            <a:r>
              <a:rPr lang="hr-HR" i="1" dirty="0">
                <a:hlinkClick r:id="rId9" tooltip="Knjiga mrtvih"/>
              </a:rPr>
              <a:t>Knjige mrtvih</a:t>
            </a:r>
            <a:r>
              <a:rPr lang="hr-HR" dirty="0"/>
              <a:t> ili </a:t>
            </a:r>
            <a:r>
              <a:rPr lang="hr-HR" dirty="0">
                <a:hlinkClick r:id="rId10" tooltip="Umjetnost starog Rima"/>
              </a:rPr>
              <a:t>rimskog</a:t>
            </a:r>
            <a:r>
              <a:rPr lang="hr-HR" dirty="0"/>
              <a:t> </a:t>
            </a:r>
            <a:r>
              <a:rPr lang="hr-HR" i="1" dirty="0" err="1">
                <a:hlinkClick r:id="rId11" tooltip="Trajanov stup"/>
              </a:rPr>
              <a:t>Trajanovog</a:t>
            </a:r>
            <a:r>
              <a:rPr lang="hr-HR" i="1" dirty="0">
                <a:hlinkClick r:id="rId11" tooltip="Trajanov stup"/>
              </a:rPr>
              <a:t> stupa</a:t>
            </a:r>
            <a:r>
              <a:rPr lang="hr-HR" dirty="0"/>
              <a:t>, ili </a:t>
            </a:r>
            <a:r>
              <a:rPr lang="hr-HR" dirty="0">
                <a:hlinkClick r:id="rId12" tooltip="Grafika"/>
              </a:rPr>
              <a:t>grafičkih</a:t>
            </a:r>
            <a:r>
              <a:rPr lang="hr-HR" dirty="0"/>
              <a:t> </a:t>
            </a:r>
            <a:r>
              <a:rPr lang="hr-HR" dirty="0">
                <a:hlinkClick r:id="rId13" tooltip="Satira"/>
              </a:rPr>
              <a:t>satira</a:t>
            </a:r>
            <a:r>
              <a:rPr lang="hr-HR" dirty="0"/>
              <a:t> </a:t>
            </a:r>
            <a:r>
              <a:rPr lang="hr-HR" dirty="0">
                <a:hlinkClick r:id="rId14" tooltip="William Hogarth"/>
              </a:rPr>
              <a:t>Williama </a:t>
            </a:r>
            <a:r>
              <a:rPr lang="hr-HR" dirty="0" err="1">
                <a:hlinkClick r:id="rId14" tooltip="William Hogarth"/>
              </a:rPr>
              <a:t>Hogartha</a:t>
            </a:r>
            <a:r>
              <a:rPr lang="hr-HR" dirty="0"/>
              <a:t>). No, u 19. stoljeću, u radovima europskih i </a:t>
            </a:r>
            <a:r>
              <a:rPr lang="hr-HR" dirty="0" err="1"/>
              <a:t>američlkih</a:t>
            </a:r>
            <a:r>
              <a:rPr lang="hr-HR" dirty="0"/>
              <a:t> </a:t>
            </a:r>
            <a:r>
              <a:rPr lang="hr-HR" dirty="0">
                <a:hlinkClick r:id="rId15" tooltip="Ilustracija"/>
              </a:rPr>
              <a:t>ilustratora</a:t>
            </a:r>
            <a:r>
              <a:rPr lang="hr-HR" dirty="0"/>
              <a:t>, počeo se oblikovati strip kakvoga poznajemo danas. Kao oblik </a:t>
            </a:r>
            <a:r>
              <a:rPr lang="hr-HR" dirty="0">
                <a:hlinkClick r:id="rId16" tooltip="Masovni mediji"/>
              </a:rPr>
              <a:t>masovnog medija</a:t>
            </a:r>
            <a:r>
              <a:rPr lang="hr-HR" dirty="0"/>
              <a:t>, strip je nastao početkom 20. stoljeća u SAD-u s pojavom stripova u dnevnim </a:t>
            </a:r>
            <a:r>
              <a:rPr lang="hr-HR" dirty="0">
                <a:hlinkClick r:id="rId17" tooltip="Novine"/>
              </a:rPr>
              <a:t>novinama</a:t>
            </a:r>
            <a:r>
              <a:rPr lang="hr-HR" dirty="0"/>
              <a:t> gdje je standardizirano nekoliko odlika (sličice u nizu, tj. </a:t>
            </a:r>
            <a:r>
              <a:rPr lang="hr-HR" dirty="0">
                <a:hlinkClick r:id="rId18" tooltip="Engleski"/>
              </a:rPr>
              <a:t>engleski</a:t>
            </a:r>
            <a:r>
              <a:rPr lang="hr-HR" dirty="0"/>
              <a:t>: </a:t>
            </a:r>
            <a:r>
              <a:rPr lang="hr-HR" i="1" dirty="0"/>
              <a:t>"strip"</a:t>
            </a:r>
            <a:r>
              <a:rPr lang="hr-HR" dirty="0"/>
              <a:t>, te tekst u balonima i dr.). Ovakva kombinacija riječi i slike se ubrzo proširila svijetom i uskoro su izdavane jeftine knjige novinskih stripova, a kasnije i originalni </a:t>
            </a:r>
            <a:r>
              <a:rPr lang="hr-HR" dirty="0">
                <a:hlinkClick r:id="rId19" tooltip="Strip album (stranica ne postoji)"/>
              </a:rPr>
              <a:t>strip albumi</a:t>
            </a:r>
            <a:r>
              <a:rPr lang="hr-HR" dirty="0"/>
              <a:t>. Danas se stripovi nalaze ne samo u novinama, nego i kao strip albumi (knjige), grafički romani i web stripovi (npr. </a:t>
            </a:r>
            <a:r>
              <a:rPr lang="hr-HR" dirty="0" err="1">
                <a:hlinkClick r:id="rId20" tooltip="Hetalia: Axis Powers"/>
              </a:rPr>
              <a:t>Hetalia</a:t>
            </a:r>
            <a:r>
              <a:rPr lang="hr-HR" dirty="0">
                <a:hlinkClick r:id="rId20" tooltip="Hetalia: Axis Powers"/>
              </a:rPr>
              <a:t>: Axis Powers</a:t>
            </a:r>
            <a:r>
              <a:rPr lang="hr-HR" dirty="0"/>
              <a:t>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286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F89671F6-2496-4A5B-A02E-05301253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45" y="1397417"/>
            <a:ext cx="9779000" cy="32639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EA4857B-4CEB-4CE1-B0AF-839CA4B5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5" y="332641"/>
            <a:ext cx="10515600" cy="1325563"/>
          </a:xfrm>
        </p:spPr>
        <p:txBody>
          <a:bodyPr/>
          <a:lstStyle/>
          <a:p>
            <a:r>
              <a:rPr lang="hr-HR" dirty="0" err="1"/>
              <a:t>Marvell</a:t>
            </a:r>
            <a:r>
              <a:rPr lang="hr-HR" dirty="0"/>
              <a:t> i DC-</a:t>
            </a:r>
            <a:r>
              <a:rPr lang="hr-HR" dirty="0" err="1"/>
              <a:t>comics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F97C08C-1070-4142-BC71-D8923CED2C62}"/>
              </a:ext>
            </a:extLst>
          </p:cNvPr>
          <p:cNvSpPr txBox="1"/>
          <p:nvPr/>
        </p:nvSpPr>
        <p:spPr>
          <a:xfrm>
            <a:off x="1153160" y="1690688"/>
            <a:ext cx="4770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BLACK WIDOW</a:t>
            </a:r>
          </a:p>
          <a:p>
            <a:r>
              <a:rPr lang="hr-HR" sz="4000" b="1" dirty="0">
                <a:solidFill>
                  <a:srgbClr val="002060"/>
                </a:solidFill>
              </a:rPr>
              <a:t>HULK</a:t>
            </a:r>
          </a:p>
          <a:p>
            <a:r>
              <a:rPr lang="hr-HR" sz="6600" b="1" dirty="0">
                <a:solidFill>
                  <a:srgbClr val="7030A0"/>
                </a:solidFill>
              </a:rPr>
              <a:t>DEADPOOL</a:t>
            </a:r>
          </a:p>
          <a:p>
            <a:r>
              <a:rPr lang="hr-HR" sz="900" b="1" dirty="0" err="1">
                <a:solidFill>
                  <a:srgbClr val="C00000"/>
                </a:solidFill>
              </a:rPr>
              <a:t>Doctor</a:t>
            </a:r>
            <a:r>
              <a:rPr lang="hr-HR" sz="900" b="1" dirty="0">
                <a:solidFill>
                  <a:srgbClr val="C00000"/>
                </a:solidFill>
              </a:rPr>
              <a:t> </a:t>
            </a:r>
            <a:r>
              <a:rPr lang="hr-HR" sz="900" b="1" dirty="0" err="1">
                <a:solidFill>
                  <a:srgbClr val="C00000"/>
                </a:solidFill>
              </a:rPr>
              <a:t>Strange</a:t>
            </a:r>
            <a:endParaRPr lang="hr-HR" sz="900" b="1" dirty="0">
              <a:solidFill>
                <a:srgbClr val="C00000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BLACK PANTHER</a:t>
            </a:r>
          </a:p>
          <a:p>
            <a:r>
              <a:rPr lang="hr-HR" b="1" dirty="0" err="1">
                <a:solidFill>
                  <a:srgbClr val="92D050"/>
                </a:solidFill>
                <a:highlight>
                  <a:srgbClr val="C0C0C0"/>
                </a:highlight>
              </a:rPr>
              <a:t>Captain</a:t>
            </a:r>
            <a:r>
              <a:rPr lang="hr-HR" b="1" dirty="0">
                <a:solidFill>
                  <a:srgbClr val="92D050"/>
                </a:solidFill>
                <a:highlight>
                  <a:srgbClr val="C0C0C0"/>
                </a:highlight>
              </a:rPr>
              <a:t> America</a:t>
            </a:r>
          </a:p>
          <a:p>
            <a:r>
              <a:rPr lang="hr-HR" sz="1900" b="1" dirty="0">
                <a:solidFill>
                  <a:srgbClr val="002060"/>
                </a:solidFill>
              </a:rPr>
              <a:t>THOR</a:t>
            </a:r>
          </a:p>
          <a:p>
            <a:r>
              <a:rPr lang="hr-HR" b="1" dirty="0">
                <a:solidFill>
                  <a:srgbClr val="FFFF00"/>
                </a:solidFill>
              </a:rPr>
              <a:t>Ir</a:t>
            </a:r>
            <a:r>
              <a:rPr lang="hr-HR" sz="3200" b="1" dirty="0">
                <a:solidFill>
                  <a:srgbClr val="FFFF00"/>
                </a:solidFill>
              </a:rPr>
              <a:t>on Man</a:t>
            </a:r>
          </a:p>
          <a:p>
            <a:r>
              <a:rPr lang="hr-HR" sz="1400" b="1" dirty="0"/>
              <a:t>WOLVERINE</a:t>
            </a:r>
          </a:p>
          <a:p>
            <a:r>
              <a:rPr lang="hr-HR" b="1" dirty="0">
                <a:solidFill>
                  <a:srgbClr val="FF00FF"/>
                </a:solidFill>
              </a:rPr>
              <a:t>Spiderman</a:t>
            </a:r>
          </a:p>
          <a:p>
            <a:endParaRPr lang="hr-HR" b="1" dirty="0">
              <a:solidFill>
                <a:srgbClr val="FF00FF"/>
              </a:solidFill>
            </a:endParaRP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23D10BA-6908-451D-83EB-24EE2E8EE641}"/>
              </a:ext>
            </a:extLst>
          </p:cNvPr>
          <p:cNvSpPr txBox="1"/>
          <p:nvPr/>
        </p:nvSpPr>
        <p:spPr>
          <a:xfrm>
            <a:off x="6715760" y="1690688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Superman</a:t>
            </a:r>
            <a:r>
              <a:rPr lang="en-US" dirty="0"/>
              <a:t>, </a:t>
            </a:r>
            <a:r>
              <a:rPr lang="en-US" dirty="0">
                <a:hlinkClick r:id="rId4" tooltip="Batman"/>
              </a:rPr>
              <a:t>Batman</a:t>
            </a:r>
            <a:r>
              <a:rPr lang="en-US" dirty="0"/>
              <a:t>, </a:t>
            </a:r>
            <a:r>
              <a:rPr lang="en-US" dirty="0" err="1">
                <a:hlinkClick r:id="rId5" tooltip="Aquaman"/>
              </a:rPr>
              <a:t>Aquaman</a:t>
            </a:r>
            <a:r>
              <a:rPr lang="en-US" dirty="0"/>
              <a:t>, </a:t>
            </a:r>
            <a:r>
              <a:rPr lang="en-US" dirty="0">
                <a:hlinkClick r:id="rId6" tooltip="Wonder Woman"/>
              </a:rPr>
              <a:t>Wonder Woman</a:t>
            </a:r>
            <a:r>
              <a:rPr lang="en-US" dirty="0"/>
              <a:t>, </a:t>
            </a:r>
            <a:r>
              <a:rPr lang="en-US" dirty="0">
                <a:hlinkClick r:id="rId7" tooltip="Green Arrow"/>
              </a:rPr>
              <a:t>Green Arrow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>
                <a:hlinkClick r:id="rId8" tooltip="Flash (strip)"/>
              </a:rPr>
              <a:t>Flash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307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C71C601D-E2D5-499B-9811-3F392EE29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822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1412E27-593B-4625-93B5-DF4A12FB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Thor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A21C08-61AA-4128-88BF-CA7C2D881FEE}"/>
              </a:ext>
            </a:extLst>
          </p:cNvPr>
          <p:cNvSpPr txBox="1"/>
          <p:nvPr/>
        </p:nvSpPr>
        <p:spPr>
          <a:xfrm>
            <a:off x="568960" y="184912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Nakon uništenja </a:t>
            </a:r>
            <a:r>
              <a:rPr lang="hr-HR" dirty="0" err="1">
                <a:solidFill>
                  <a:schemeClr val="bg1"/>
                </a:solidFill>
              </a:rPr>
              <a:t>Asgarda</a:t>
            </a:r>
            <a:r>
              <a:rPr lang="hr-HR" dirty="0">
                <a:solidFill>
                  <a:schemeClr val="bg1"/>
                </a:solidFill>
              </a:rPr>
              <a:t> i njegovih stanovnika, </a:t>
            </a:r>
            <a:r>
              <a:rPr lang="hr-HR" dirty="0" err="1">
                <a:solidFill>
                  <a:schemeClr val="bg1"/>
                </a:solidFill>
              </a:rPr>
              <a:t>Thor</a:t>
            </a:r>
            <a:r>
              <a:rPr lang="hr-HR" dirty="0">
                <a:solidFill>
                  <a:schemeClr val="bg1"/>
                </a:solidFill>
              </a:rPr>
              <a:t> je nestao s lica Zemlje. No jedan čovjek dolazi u posjed </a:t>
            </a:r>
            <a:r>
              <a:rPr lang="hr-HR" dirty="0" err="1">
                <a:solidFill>
                  <a:schemeClr val="bg1"/>
                </a:solidFill>
              </a:rPr>
              <a:t>Mjolnira</a:t>
            </a:r>
            <a:r>
              <a:rPr lang="hr-HR" dirty="0">
                <a:solidFill>
                  <a:schemeClr val="bg1"/>
                </a:solidFill>
              </a:rPr>
              <a:t> i tako pokreće seriju događaja koja će rezultirati povratkom kako </a:t>
            </a:r>
            <a:r>
              <a:rPr lang="hr-HR" dirty="0" err="1">
                <a:solidFill>
                  <a:schemeClr val="bg1"/>
                </a:solidFill>
              </a:rPr>
              <a:t>Thora</a:t>
            </a:r>
            <a:r>
              <a:rPr lang="hr-HR" dirty="0">
                <a:solidFill>
                  <a:schemeClr val="bg1"/>
                </a:solidFill>
              </a:rPr>
              <a:t>, tako i ostalih bogova.</a:t>
            </a:r>
          </a:p>
        </p:txBody>
      </p:sp>
    </p:spTree>
    <p:extLst>
      <p:ext uri="{BB962C8B-B14F-4D97-AF65-F5344CB8AC3E}">
        <p14:creationId xmlns:p14="http://schemas.microsoft.com/office/powerpoint/2010/main" val="266712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16F9B6-2156-47E1-BDDF-37E24987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7030A0"/>
                </a:solidFill>
              </a:rPr>
              <a:t>T</a:t>
            </a:r>
            <a:r>
              <a:rPr lang="hr-H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r>
              <a:rPr lang="hr-HR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hr-HR" dirty="0"/>
              <a:t> </a:t>
            </a:r>
            <a:r>
              <a:rPr lang="hr-HR" dirty="0">
                <a:solidFill>
                  <a:srgbClr val="00B0F0"/>
                </a:solidFill>
              </a:rPr>
              <a:t>F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hr-HR" dirty="0">
                <a:solidFill>
                  <a:srgbClr val="FFFF00"/>
                </a:solidFill>
              </a:rPr>
              <a:t>a</a:t>
            </a:r>
            <a:r>
              <a:rPr lang="hr-HR" dirty="0"/>
              <a:t>s</a:t>
            </a:r>
            <a:r>
              <a:rPr lang="hr-HR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4786EA9-AF7C-41DC-B8B4-E3551584E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67" y="822325"/>
            <a:ext cx="3374154" cy="5184775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40206C-9477-4D5B-AC1D-63DC21AB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FLASH JE JEDAN OD NAJ POZNATIJIH SUPER HEROJA DC SVEMIRA, </a:t>
            </a:r>
            <a:r>
              <a:rPr lang="hr-HR" b="1" dirty="0" err="1"/>
              <a:t>OSNIVAćA</a:t>
            </a:r>
            <a:r>
              <a:rPr lang="hr-HR" b="1" dirty="0"/>
              <a:t> I ČLANA JUSTICE LIGE ZAJEDNO SA : SUPERMANOM, BATMANOM, WONDER WOMAN, AQUAMANOM I GREEN LANTERN</a:t>
            </a:r>
            <a:endParaRPr lang="hr-HR" dirty="0"/>
          </a:p>
          <a:p>
            <a:r>
              <a:rPr lang="hr-HR" b="1" dirty="0"/>
              <a:t>FLASH JE SUPERJUNAK KOJI SE POJAVLJUJE U STRIPOVIMA KOJE OBJAVLJUJE DC COMICS. </a:t>
            </a:r>
            <a:endParaRPr lang="hr-HR" dirty="0"/>
          </a:p>
          <a:p>
            <a:r>
              <a:rPr lang="hr-HR" b="1" dirty="0"/>
              <a:t>FLASH NOSI RAZLIČITU CRVENU I ZLATNU ODJEĆU KOJA MU PRUŽA OTPORNOST NA TRENJE I VJETAR. NE PRIJATELJI SU MU: THE THINKER, THE SHADES.</a:t>
            </a:r>
            <a:endParaRPr lang="hr-HR" dirty="0"/>
          </a:p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FLASH  JE SUPERJUNAK KOJI POSJEDUJE SUPER MOĆI NEVJEROJATNE BRZINE KOJU MOŽE POSTIĆI.</a:t>
            </a:r>
            <a:endParaRPr lang="hr-HR" dirty="0"/>
          </a:p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 </a:t>
            </a:r>
            <a:endParaRPr lang="hr-HR" dirty="0"/>
          </a:p>
          <a:p>
            <a:r>
              <a:rPr lang="hr-HR" b="1" dirty="0"/>
              <a:t>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38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FCB0F4-5EBC-47A8-A783-7C1DD9C7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lackadder ITC" panose="04020505051007020D02" pitchFamily="82" charset="0"/>
              </a:rPr>
              <a:t>Alan Ford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D2E1FBD-46FF-4D55-82FB-FCD9807CE4D3}"/>
              </a:ext>
            </a:extLst>
          </p:cNvPr>
          <p:cNvSpPr txBox="1"/>
          <p:nvPr/>
        </p:nvSpPr>
        <p:spPr>
          <a:xfrm>
            <a:off x="1005840" y="1956228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Alan Ford</a:t>
            </a:r>
            <a:r>
              <a:rPr lang="hr-HR" dirty="0"/>
              <a:t> je talijanski komični strip.</a:t>
            </a:r>
          </a:p>
          <a:p>
            <a:r>
              <a:rPr lang="hr-HR" dirty="0">
                <a:latin typeface="Bradley Hand ITC" panose="03070402050302030203" pitchFamily="66" charset="0"/>
              </a:rPr>
              <a:t>Grupa TNT osnovana je od Broja Jedan, a njezini su stalni članovi (tajni agenti): Alan Ford, Bob Rock, Sir Oliver, </a:t>
            </a:r>
            <a:r>
              <a:rPr lang="hr-HR" dirty="0" err="1">
                <a:latin typeface="Bradley Hand ITC" panose="03070402050302030203" pitchFamily="66" charset="0"/>
              </a:rPr>
              <a:t>Grunf</a:t>
            </a:r>
            <a:r>
              <a:rPr lang="hr-HR" dirty="0">
                <a:latin typeface="Bradley Hand ITC" panose="03070402050302030203" pitchFamily="66" charset="0"/>
              </a:rPr>
              <a:t>, Šef i Jeremija. </a:t>
            </a:r>
          </a:p>
          <a:p>
            <a:r>
              <a:rPr lang="hr-HR" dirty="0">
                <a:latin typeface="Brush Script MT" panose="03060802040406070304" pitchFamily="66" charset="0"/>
              </a:rPr>
              <a:t>Grupa TNT pod vodstvom prapovijesnoga paraplegičara rješava brojne kriminalne zaplete i ulazi u raznorazne situacije. </a:t>
            </a:r>
          </a:p>
          <a:p>
            <a:r>
              <a:rPr lang="hr-HR" dirty="0">
                <a:latin typeface="Curlz MT" panose="04040404050702020202" pitchFamily="82" charset="0"/>
              </a:rPr>
              <a:t>Tajni agenti, međutim, od toga nemaju neke velike financijske koristi, već su uglavnom gladni i poderani odrpanci. </a:t>
            </a:r>
          </a:p>
          <a:p>
            <a:r>
              <a:rPr lang="hr-HR" dirty="0">
                <a:latin typeface="Snap ITC" panose="04040A07060A02020202" pitchFamily="82" charset="0"/>
                <a:ea typeface="Ebrima" panose="02000000000000000000" pitchFamily="2" charset="0"/>
                <a:cs typeface="Ebrima" panose="02000000000000000000" pitchFamily="2" charset="0"/>
              </a:rPr>
              <a:t>Sjedište Grupe TNT je cvjećarnica na Petoj Aveniji u New Yorku, koja im služi kao paravan.</a:t>
            </a:r>
          </a:p>
        </p:txBody>
      </p:sp>
      <p:pic>
        <p:nvPicPr>
          <p:cNvPr id="5" name="Slik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6248A6CD-3675-4227-AA8E-B7CC293B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458720"/>
            <a:ext cx="3108960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7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</TotalTime>
  <Words>70</Words>
  <Application>Microsoft Office PowerPoint</Application>
  <PresentationFormat>Široki zaslon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5" baseType="lpstr">
      <vt:lpstr>Blackadder ITC</vt:lpstr>
      <vt:lpstr>Bradley Hand ITC</vt:lpstr>
      <vt:lpstr>Brush Script MT</vt:lpstr>
      <vt:lpstr>Curlz MT</vt:lpstr>
      <vt:lpstr>Snap ITC</vt:lpstr>
      <vt:lpstr>Tw Cen MT</vt:lpstr>
      <vt:lpstr>Tw Cen MT Condensed</vt:lpstr>
      <vt:lpstr>Wingdings 3</vt:lpstr>
      <vt:lpstr>Integral</vt:lpstr>
      <vt:lpstr>Stripovi</vt:lpstr>
      <vt:lpstr>Osnovno o stripovima</vt:lpstr>
      <vt:lpstr>Marvell i DC-comics</vt:lpstr>
      <vt:lpstr>Thor</vt:lpstr>
      <vt:lpstr>The Flash</vt:lpstr>
      <vt:lpstr>Alan Ford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Marvellovi superjunaci</dc:title>
  <dc:creator>Natasa Zvonar</dc:creator>
  <cp:lastModifiedBy>Natasa Zvonar</cp:lastModifiedBy>
  <cp:revision>7</cp:revision>
  <dcterms:created xsi:type="dcterms:W3CDTF">2019-05-09T14:54:18Z</dcterms:created>
  <dcterms:modified xsi:type="dcterms:W3CDTF">2019-05-09T16:06:25Z</dcterms:modified>
</cp:coreProperties>
</file>